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3"/>
  </p:notesMasterIdLst>
  <p:sldIdLst>
    <p:sldId id="256" r:id="rId2"/>
    <p:sldId id="318" r:id="rId3"/>
    <p:sldId id="319" r:id="rId4"/>
    <p:sldId id="320" r:id="rId5"/>
    <p:sldId id="321" r:id="rId6"/>
    <p:sldId id="322"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6" r:id="rId21"/>
    <p:sldId id="337" r:id="rId22"/>
    <p:sldId id="338" r:id="rId23"/>
    <p:sldId id="339" r:id="rId24"/>
    <p:sldId id="340" r:id="rId25"/>
    <p:sldId id="341" r:id="rId26"/>
    <p:sldId id="342" r:id="rId27"/>
    <p:sldId id="343" r:id="rId28"/>
    <p:sldId id="344" r:id="rId29"/>
    <p:sldId id="345" r:id="rId30"/>
    <p:sldId id="346" r:id="rId31"/>
    <p:sldId id="347" r:id="rId32"/>
  </p:sldIdLst>
  <p:sldSz cx="9144000" cy="6858000" type="screen4x3"/>
  <p:notesSz cx="6858000" cy="9144000"/>
  <p:embeddedFontLst>
    <p:embeddedFont>
      <p:font typeface="Book Antiqua" pitchFamily="18" charset="0"/>
      <p:regular r:id="rId34"/>
      <p:bold r:id="rId35"/>
      <p:italic r:id="rId36"/>
      <p:boldItalic r:id="rId37"/>
    </p:embeddedFont>
    <p:embeddedFont>
      <p:font typeface="Calibri" pitchFamily="34" charset="0"/>
      <p:regular r:id="rId38"/>
      <p:bold r:id="rId39"/>
      <p:italic r:id="rId40"/>
      <p:boldItalic r:id="rId41"/>
    </p:embeddedFont>
    <p:embeddedFont>
      <p:font typeface="Georgia" pitchFamily="18" charset="0"/>
      <p:regular r:id="rId42"/>
      <p:bold r:id="rId43"/>
      <p:italic r:id="rId44"/>
      <p:boldItalic r:id="rId45"/>
    </p:embeddedFont>
    <p:embeddedFont>
      <p:font typeface="Merriweather Sans" charset="0"/>
      <p:regular r:id="rId46"/>
      <p:bold r:id="rId47"/>
      <p:italic r:id="rId48"/>
      <p:boldItalic r:id="rId49"/>
    </p:embeddedFont>
    <p:embeddedFont>
      <p:font typeface="Trebuchet MS" pitchFamily="34"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94" roundtripDataSignature="AMtx7mhkyMXCI8VRZmH4ZjZJ/WnZ2IO8A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B840449D-EE59-4817-915E-6E1AD8AF0CB5}">
  <a:tblStyle styleId="{B840449D-EE59-4817-915E-6E1AD8AF0CB5}" styleName="Table_0">
    <a:wholeTbl>
      <a:tcTxStyle b="off" i="off">
        <a:font>
          <a:latin typeface="Helvetica Neue"/>
          <a:ea typeface="Helvetica Neue"/>
          <a:cs typeface="Helvetica Neue"/>
        </a:font>
        <a:srgbClr val="000000"/>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solidFill>
        </a:fill>
      </a:tcStyle>
    </a:wholeTbl>
    <a:band1H>
      <a:tcTxStyle/>
      <a:tcStyle>
        <a:tcBdr/>
      </a:tcStyle>
    </a:band1H>
    <a:band2H>
      <a:tcTxStyle b="off" i="off"/>
      <a:tcStyle>
        <a:tcBdr/>
        <a:fill>
          <a:solidFill>
            <a:srgbClr val="E3E5E8"/>
          </a:solidFill>
        </a:fill>
      </a:tcStyle>
    </a:band2H>
    <a:band1V>
      <a:tcTxStyle/>
      <a:tcStyle>
        <a:tcBdr/>
      </a:tcStyle>
    </a:band1V>
    <a:band2V>
      <a:tcTxStyle/>
      <a:tcStyle>
        <a:tcBdr/>
      </a:tcStyle>
    </a:band2V>
    <a:lastCol>
      <a:tcTxStyle/>
      <a:tcStyle>
        <a:tcBdr/>
      </a:tcStyle>
    </a:lastCol>
    <a:firstCol>
      <a:tcTxStyle b="on" i="off">
        <a:font>
          <a:latin typeface="Helvetica Neue"/>
          <a:ea typeface="Helvetica Neue"/>
          <a:cs typeface="Helvetica Neue"/>
        </a:font>
        <a:srgbClr val="FFFFFF"/>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0076B9"/>
          </a:solidFill>
        </a:fill>
      </a:tcStyle>
    </a:firstCol>
    <a:lastRow>
      <a:tcTxStyle b="off" i="off">
        <a:font>
          <a:latin typeface="Helvetica Neue"/>
          <a:ea typeface="Helvetica Neue"/>
          <a:cs typeface="Helvetica Neue"/>
        </a:font>
        <a:srgbClr val="000000"/>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rgbClr val="3797C6"/>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solidFill>
        </a:fill>
      </a:tcStyle>
    </a:lastRow>
    <a:seCell>
      <a:tcTxStyle/>
      <a:tcStyle>
        <a:tcBdr/>
      </a:tcStyle>
    </a:seCell>
    <a:swCell>
      <a:tcTxStyle/>
      <a:tcStyle>
        <a:tcBdr/>
      </a:tcStyle>
    </a:swCell>
    <a:firstRow>
      <a:tcTxStyle b="on" i="off">
        <a:font>
          <a:latin typeface="Helvetica Neue"/>
          <a:ea typeface="Helvetica Neue"/>
          <a:cs typeface="Helvetica Neue"/>
        </a:font>
        <a:srgbClr val="FFFFFF"/>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004C7F"/>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8" d="100"/>
          <a:sy n="118" d="100"/>
        </p:scale>
        <p:origin x="-142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font" Target="fonts/font17.fntdata"/><Relationship Id="rId9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font" Target="fonts/font20.fntdata"/><Relationship Id="rId5" Type="http://schemas.openxmlformats.org/officeDocument/2006/relationships/slide" Target="slides/slide4.xml"/><Relationship Id="rId95"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8" Type="http://schemas.openxmlformats.org/officeDocument/2006/relationships/slide" Target="slides/slide7.xml"/><Relationship Id="rId51" Type="http://schemas.openxmlformats.org/officeDocument/2006/relationships/font" Target="fonts/font18.fntdata"/><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font" Target="fonts/font8.fntdata"/><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font" Target="fonts/font16.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1.fntdata"/><Relationship Id="rId52" Type="http://schemas.openxmlformats.org/officeDocument/2006/relationships/font" Target="fonts/font19.fntdata"/><Relationship Id="rId94"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2200" b="0" i="0" u="none" strike="noStrike" cap="none">
                <a:latin typeface="Merriweather Sans"/>
                <a:ea typeface="Merriweather Sans"/>
                <a:cs typeface="Merriweather Sans"/>
                <a:sym typeface="Merriweather Sans"/>
              </a:defRPr>
            </a:lvl1pPr>
            <a:lvl2pPr marL="914400" marR="0" lvl="1" indent="-228600" algn="l" rtl="0">
              <a:spcBef>
                <a:spcPts val="0"/>
              </a:spcBef>
              <a:spcAft>
                <a:spcPts val="0"/>
              </a:spcAft>
              <a:buSzPts val="1400"/>
              <a:buNone/>
              <a:defRPr sz="2200" b="0" i="0" u="none" strike="noStrike" cap="none">
                <a:latin typeface="Merriweather Sans"/>
                <a:ea typeface="Merriweather Sans"/>
                <a:cs typeface="Merriweather Sans"/>
                <a:sym typeface="Merriweather Sans"/>
              </a:defRPr>
            </a:lvl2pPr>
            <a:lvl3pPr marL="1371600" marR="0" lvl="2" indent="-228600" algn="l" rtl="0">
              <a:spcBef>
                <a:spcPts val="0"/>
              </a:spcBef>
              <a:spcAft>
                <a:spcPts val="0"/>
              </a:spcAft>
              <a:buSzPts val="1400"/>
              <a:buNone/>
              <a:defRPr sz="2200" b="0" i="0" u="none" strike="noStrike" cap="none">
                <a:latin typeface="Merriweather Sans"/>
                <a:ea typeface="Merriweather Sans"/>
                <a:cs typeface="Merriweather Sans"/>
                <a:sym typeface="Merriweather Sans"/>
              </a:defRPr>
            </a:lvl3pPr>
            <a:lvl4pPr marL="1828800" marR="0" lvl="3" indent="-228600" algn="l" rtl="0">
              <a:spcBef>
                <a:spcPts val="0"/>
              </a:spcBef>
              <a:spcAft>
                <a:spcPts val="0"/>
              </a:spcAft>
              <a:buSzPts val="1400"/>
              <a:buNone/>
              <a:defRPr sz="2200" b="0" i="0" u="none" strike="noStrike" cap="none">
                <a:latin typeface="Merriweather Sans"/>
                <a:ea typeface="Merriweather Sans"/>
                <a:cs typeface="Merriweather Sans"/>
                <a:sym typeface="Merriweather Sans"/>
              </a:defRPr>
            </a:lvl4pPr>
            <a:lvl5pPr marL="2286000" marR="0" lvl="4" indent="-228600" algn="l" rtl="0">
              <a:spcBef>
                <a:spcPts val="0"/>
              </a:spcBef>
              <a:spcAft>
                <a:spcPts val="0"/>
              </a:spcAft>
              <a:buSzPts val="1400"/>
              <a:buNone/>
              <a:defRPr sz="2200" b="0" i="0" u="none" strike="noStrike" cap="none">
                <a:latin typeface="Merriweather Sans"/>
                <a:ea typeface="Merriweather Sans"/>
                <a:cs typeface="Merriweather Sans"/>
                <a:sym typeface="Merriweather Sans"/>
              </a:defRPr>
            </a:lvl5pPr>
            <a:lvl6pPr marL="2743200" marR="0" lvl="5" indent="-228600" algn="l" rtl="0">
              <a:spcBef>
                <a:spcPts val="0"/>
              </a:spcBef>
              <a:spcAft>
                <a:spcPts val="0"/>
              </a:spcAft>
              <a:buSzPts val="1400"/>
              <a:buNone/>
              <a:defRPr sz="2200" b="0" i="0" u="none" strike="noStrike" cap="none">
                <a:latin typeface="Merriweather Sans"/>
                <a:ea typeface="Merriweather Sans"/>
                <a:cs typeface="Merriweather Sans"/>
                <a:sym typeface="Merriweather Sans"/>
              </a:defRPr>
            </a:lvl6pPr>
            <a:lvl7pPr marL="3200400" marR="0" lvl="6" indent="-228600" algn="l" rtl="0">
              <a:spcBef>
                <a:spcPts val="0"/>
              </a:spcBef>
              <a:spcAft>
                <a:spcPts val="0"/>
              </a:spcAft>
              <a:buSzPts val="1400"/>
              <a:buNone/>
              <a:defRPr sz="2200" b="0" i="0" u="none" strike="noStrike" cap="none">
                <a:latin typeface="Merriweather Sans"/>
                <a:ea typeface="Merriweather Sans"/>
                <a:cs typeface="Merriweather Sans"/>
                <a:sym typeface="Merriweather Sans"/>
              </a:defRPr>
            </a:lvl7pPr>
            <a:lvl8pPr marL="3657600" marR="0" lvl="7" indent="-228600" algn="l" rtl="0">
              <a:spcBef>
                <a:spcPts val="0"/>
              </a:spcBef>
              <a:spcAft>
                <a:spcPts val="0"/>
              </a:spcAft>
              <a:buSzPts val="1400"/>
              <a:buNone/>
              <a:defRPr sz="2200" b="0" i="0" u="none" strike="noStrike" cap="none">
                <a:latin typeface="Merriweather Sans"/>
                <a:ea typeface="Merriweather Sans"/>
                <a:cs typeface="Merriweather Sans"/>
                <a:sym typeface="Merriweather Sans"/>
              </a:defRPr>
            </a:lvl8pPr>
            <a:lvl9pPr marL="4114800" marR="0" lvl="8" indent="-228600" algn="l" rtl="0">
              <a:spcBef>
                <a:spcPts val="0"/>
              </a:spcBef>
              <a:spcAft>
                <a:spcPts val="0"/>
              </a:spcAft>
              <a:buSzPts val="1400"/>
              <a:buNone/>
              <a:defRPr sz="2200" b="0" i="0" u="none" strike="noStrike" cap="none">
                <a:latin typeface="Merriweather Sans"/>
                <a:ea typeface="Merriweather Sans"/>
                <a:cs typeface="Merriweather Sans"/>
                <a:sym typeface="Merriweather Sans"/>
              </a:defRPr>
            </a:lvl9pPr>
          </a:lstStyle>
          <a:p>
            <a:endParaRPr/>
          </a:p>
        </p:txBody>
      </p:sp>
    </p:spTree>
    <p:extLst>
      <p:ext uri="{BB962C8B-B14F-4D97-AF65-F5344CB8AC3E}">
        <p14:creationId xmlns:p14="http://schemas.microsoft.com/office/powerpoint/2010/main" val="241878612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
        <p:cNvGrpSpPr/>
        <p:nvPr/>
      </p:nvGrpSpPr>
      <p:grpSpPr>
        <a:xfrm>
          <a:off x="0" y="0"/>
          <a:ext cx="0" cy="0"/>
          <a:chOff x="0" y="0"/>
          <a:chExt cx="0" cy="0"/>
        </a:xfrm>
      </p:grpSpPr>
      <p:sp>
        <p:nvSpPr>
          <p:cNvPr id="22" name="Google Shape;22;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 name="Google Shape;23;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9"/>
        <p:cNvGrpSpPr/>
        <p:nvPr/>
      </p:nvGrpSpPr>
      <p:grpSpPr>
        <a:xfrm>
          <a:off x="0" y="0"/>
          <a:ext cx="0" cy="0"/>
          <a:chOff x="0" y="0"/>
          <a:chExt cx="0" cy="0"/>
        </a:xfrm>
      </p:grpSpPr>
      <p:sp>
        <p:nvSpPr>
          <p:cNvPr id="840" name="Google Shape;840;p7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1" name="Google Shape;841;p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6"/>
        <p:cNvGrpSpPr/>
        <p:nvPr/>
      </p:nvGrpSpPr>
      <p:grpSpPr>
        <a:xfrm>
          <a:off x="0" y="0"/>
          <a:ext cx="0" cy="0"/>
          <a:chOff x="0" y="0"/>
          <a:chExt cx="0" cy="0"/>
        </a:xfrm>
      </p:grpSpPr>
      <p:sp>
        <p:nvSpPr>
          <p:cNvPr id="847" name="Google Shape;847;p7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8" name="Google Shape;848;p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0"/>
        <p:cNvGrpSpPr/>
        <p:nvPr/>
      </p:nvGrpSpPr>
      <p:grpSpPr>
        <a:xfrm>
          <a:off x="0" y="0"/>
          <a:ext cx="0" cy="0"/>
          <a:chOff x="0" y="0"/>
          <a:chExt cx="0" cy="0"/>
        </a:xfrm>
      </p:grpSpPr>
      <p:sp>
        <p:nvSpPr>
          <p:cNvPr id="931" name="Google Shape;931;p7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2" name="Google Shape;932;p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7"/>
        <p:cNvGrpSpPr/>
        <p:nvPr/>
      </p:nvGrpSpPr>
      <p:grpSpPr>
        <a:xfrm>
          <a:off x="0" y="0"/>
          <a:ext cx="0" cy="0"/>
          <a:chOff x="0" y="0"/>
          <a:chExt cx="0" cy="0"/>
        </a:xfrm>
      </p:grpSpPr>
      <p:sp>
        <p:nvSpPr>
          <p:cNvPr id="938" name="Google Shape;938;p7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9" name="Google Shape;939;p7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6"/>
        <p:cNvGrpSpPr/>
        <p:nvPr/>
      </p:nvGrpSpPr>
      <p:grpSpPr>
        <a:xfrm>
          <a:off x="0" y="0"/>
          <a:ext cx="0" cy="0"/>
          <a:chOff x="0" y="0"/>
          <a:chExt cx="0" cy="0"/>
        </a:xfrm>
      </p:grpSpPr>
      <p:sp>
        <p:nvSpPr>
          <p:cNvPr id="987" name="Google Shape;987;p7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8" name="Google Shape;988;p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7"/>
        <p:cNvGrpSpPr/>
        <p:nvPr/>
      </p:nvGrpSpPr>
      <p:grpSpPr>
        <a:xfrm>
          <a:off x="0" y="0"/>
          <a:ext cx="0" cy="0"/>
          <a:chOff x="0" y="0"/>
          <a:chExt cx="0" cy="0"/>
        </a:xfrm>
      </p:grpSpPr>
      <p:sp>
        <p:nvSpPr>
          <p:cNvPr id="1008" name="Google Shape;1008;p7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9" name="Google Shape;1009;p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5"/>
        <p:cNvGrpSpPr/>
        <p:nvPr/>
      </p:nvGrpSpPr>
      <p:grpSpPr>
        <a:xfrm>
          <a:off x="0" y="0"/>
          <a:ext cx="0" cy="0"/>
          <a:chOff x="0" y="0"/>
          <a:chExt cx="0" cy="0"/>
        </a:xfrm>
      </p:grpSpPr>
      <p:sp>
        <p:nvSpPr>
          <p:cNvPr id="1036" name="Google Shape;1036;p7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7" name="Google Shape;1037;p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p:cNvGrpSpPr/>
        <p:nvPr/>
      </p:nvGrpSpPr>
      <p:grpSpPr>
        <a:xfrm>
          <a:off x="0" y="0"/>
          <a:ext cx="0" cy="0"/>
          <a:chOff x="0" y="0"/>
          <a:chExt cx="0" cy="0"/>
        </a:xfrm>
      </p:grpSpPr>
      <p:sp>
        <p:nvSpPr>
          <p:cNvPr id="1064" name="Google Shape;1064;p7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5" name="Google Shape;1065;p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0"/>
        <p:cNvGrpSpPr/>
        <p:nvPr/>
      </p:nvGrpSpPr>
      <p:grpSpPr>
        <a:xfrm>
          <a:off x="0" y="0"/>
          <a:ext cx="0" cy="0"/>
          <a:chOff x="0" y="0"/>
          <a:chExt cx="0" cy="0"/>
        </a:xfrm>
      </p:grpSpPr>
      <p:sp>
        <p:nvSpPr>
          <p:cNvPr id="1071" name="Google Shape;1071;p7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2" name="Google Shape;1072;p7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7"/>
        <p:cNvGrpSpPr/>
        <p:nvPr/>
      </p:nvGrpSpPr>
      <p:grpSpPr>
        <a:xfrm>
          <a:off x="0" y="0"/>
          <a:ext cx="0" cy="0"/>
          <a:chOff x="0" y="0"/>
          <a:chExt cx="0" cy="0"/>
        </a:xfrm>
      </p:grpSpPr>
      <p:sp>
        <p:nvSpPr>
          <p:cNvPr id="1078" name="Google Shape;1078;p8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9" name="Google Shape;1079;p8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Google Shape;778;p6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9" name="Google Shape;779;p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4"/>
        <p:cNvGrpSpPr/>
        <p:nvPr/>
      </p:nvGrpSpPr>
      <p:grpSpPr>
        <a:xfrm>
          <a:off x="0" y="0"/>
          <a:ext cx="0" cy="0"/>
          <a:chOff x="0" y="0"/>
          <a:chExt cx="0" cy="0"/>
        </a:xfrm>
      </p:grpSpPr>
      <p:sp>
        <p:nvSpPr>
          <p:cNvPr id="1085" name="Google Shape;1085;p8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6" name="Google Shape;1086;p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1"/>
        <p:cNvGrpSpPr/>
        <p:nvPr/>
      </p:nvGrpSpPr>
      <p:grpSpPr>
        <a:xfrm>
          <a:off x="0" y="0"/>
          <a:ext cx="0" cy="0"/>
          <a:chOff x="0" y="0"/>
          <a:chExt cx="0" cy="0"/>
        </a:xfrm>
      </p:grpSpPr>
      <p:sp>
        <p:nvSpPr>
          <p:cNvPr id="1092" name="Google Shape;1092;p8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3" name="Google Shape;1093;p8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8"/>
        <p:cNvGrpSpPr/>
        <p:nvPr/>
      </p:nvGrpSpPr>
      <p:grpSpPr>
        <a:xfrm>
          <a:off x="0" y="0"/>
          <a:ext cx="0" cy="0"/>
          <a:chOff x="0" y="0"/>
          <a:chExt cx="0" cy="0"/>
        </a:xfrm>
      </p:grpSpPr>
      <p:sp>
        <p:nvSpPr>
          <p:cNvPr id="1099" name="Google Shape;1099;p8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0" name="Google Shape;1100;p8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5"/>
        <p:cNvGrpSpPr/>
        <p:nvPr/>
      </p:nvGrpSpPr>
      <p:grpSpPr>
        <a:xfrm>
          <a:off x="0" y="0"/>
          <a:ext cx="0" cy="0"/>
          <a:chOff x="0" y="0"/>
          <a:chExt cx="0" cy="0"/>
        </a:xfrm>
      </p:grpSpPr>
      <p:sp>
        <p:nvSpPr>
          <p:cNvPr id="1106" name="Google Shape;1106;p8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7" name="Google Shape;1107;p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Google Shape;791;p6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2" name="Google Shape;792;p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p6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9" name="Google Shape;799;p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
        <p:cNvGrpSpPr/>
        <p:nvPr/>
      </p:nvGrpSpPr>
      <p:grpSpPr>
        <a:xfrm>
          <a:off x="0" y="0"/>
          <a:ext cx="0" cy="0"/>
          <a:chOff x="0" y="0"/>
          <a:chExt cx="0" cy="0"/>
        </a:xfrm>
      </p:grpSpPr>
      <p:sp>
        <p:nvSpPr>
          <p:cNvPr id="805" name="Google Shape;805;p6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6" name="Google Shape;806;p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Google Shape;812;p6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3" name="Google Shape;813;p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Google Shape;819;p6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0" name="Google Shape;820;p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5"/>
        <p:cNvGrpSpPr/>
        <p:nvPr/>
      </p:nvGrpSpPr>
      <p:grpSpPr>
        <a:xfrm>
          <a:off x="0" y="0"/>
          <a:ext cx="0" cy="0"/>
          <a:chOff x="0" y="0"/>
          <a:chExt cx="0" cy="0"/>
        </a:xfrm>
      </p:grpSpPr>
      <p:sp>
        <p:nvSpPr>
          <p:cNvPr id="826" name="Google Shape;826;p6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7" name="Google Shape;827;p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2"/>
        <p:cNvGrpSpPr/>
        <p:nvPr/>
      </p:nvGrpSpPr>
      <p:grpSpPr>
        <a:xfrm>
          <a:off x="0" y="0"/>
          <a:ext cx="0" cy="0"/>
          <a:chOff x="0" y="0"/>
          <a:chExt cx="0" cy="0"/>
        </a:xfrm>
      </p:grpSpPr>
      <p:sp>
        <p:nvSpPr>
          <p:cNvPr id="833" name="Google Shape;833;p7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4" name="Google Shape;834;p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标题幻灯片" type="tx">
  <p:cSld name="TITLE_AND_BODY">
    <p:bg>
      <p:bgPr>
        <a:solidFill>
          <a:srgbClr val="F4F4F4"/>
        </a:solidFill>
        <a:effectLst/>
      </p:bgPr>
    </p:bg>
    <p:spTree>
      <p:nvGrpSpPr>
        <p:cNvPr id="1" name="Shape 9"/>
        <p:cNvGrpSpPr/>
        <p:nvPr/>
      </p:nvGrpSpPr>
      <p:grpSpPr>
        <a:xfrm>
          <a:off x="0" y="0"/>
          <a:ext cx="0" cy="0"/>
          <a:chOff x="0" y="0"/>
          <a:chExt cx="0" cy="0"/>
        </a:xfrm>
      </p:grpSpPr>
      <p:sp>
        <p:nvSpPr>
          <p:cNvPr id="10" name="Google Shape;10;p86"/>
          <p:cNvSpPr txBox="1">
            <a:spLocks noGrp="1"/>
          </p:cNvSpPr>
          <p:nvPr>
            <p:ph type="sldNum" idx="12"/>
          </p:nvPr>
        </p:nvSpPr>
        <p:spPr>
          <a:xfrm>
            <a:off x="6312016" y="5503577"/>
            <a:ext cx="241191" cy="246449"/>
          </a:xfrm>
          <a:prstGeom prst="rect">
            <a:avLst/>
          </a:prstGeom>
          <a:noFill/>
          <a:ln>
            <a:noFill/>
          </a:ln>
        </p:spPr>
        <p:txBody>
          <a:bodyPr spcFirstLastPara="1" wrap="square" lIns="34300" tIns="34300" rIns="34300" bIns="34300" anchor="ctr" anchorCtr="0">
            <a:spAutoFit/>
          </a:bodyPr>
          <a:lstStyle>
            <a:lvl1pPr marL="0" marR="0" lvl="0" indent="0" algn="r">
              <a:lnSpc>
                <a:spcPct val="100000"/>
              </a:lnSpc>
              <a:spcBef>
                <a:spcPts val="0"/>
              </a:spcBef>
              <a:spcAft>
                <a:spcPts val="0"/>
              </a:spcAft>
              <a:buClr>
                <a:srgbClr val="888888"/>
              </a:buClr>
              <a:buSzPts val="1200"/>
              <a:buFont typeface="Trebuchet MS"/>
              <a:buNone/>
              <a:defRPr>
                <a:solidFill>
                  <a:srgbClr val="8888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888888"/>
              </a:buClr>
              <a:buSzPts val="1200"/>
              <a:buFont typeface="Trebuchet MS"/>
              <a:buNone/>
              <a:defRPr>
                <a:solidFill>
                  <a:srgbClr val="8888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888888"/>
              </a:buClr>
              <a:buSzPts val="1200"/>
              <a:buFont typeface="Trebuchet MS"/>
              <a:buNone/>
              <a:defRPr>
                <a:solidFill>
                  <a:srgbClr val="8888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888888"/>
              </a:buClr>
              <a:buSzPts val="1200"/>
              <a:buFont typeface="Trebuchet MS"/>
              <a:buNone/>
              <a:defRPr>
                <a:solidFill>
                  <a:srgbClr val="8888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888888"/>
              </a:buClr>
              <a:buSzPts val="1200"/>
              <a:buFont typeface="Trebuchet MS"/>
              <a:buNone/>
              <a:defRPr>
                <a:solidFill>
                  <a:srgbClr val="8888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888888"/>
              </a:buClr>
              <a:buSzPts val="1200"/>
              <a:buFont typeface="Trebuchet MS"/>
              <a:buNone/>
              <a:defRPr>
                <a:solidFill>
                  <a:srgbClr val="8888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888888"/>
              </a:buClr>
              <a:buSzPts val="1200"/>
              <a:buFont typeface="Trebuchet MS"/>
              <a:buNone/>
              <a:defRPr>
                <a:solidFill>
                  <a:srgbClr val="8888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888888"/>
              </a:buClr>
              <a:buSzPts val="1200"/>
              <a:buFont typeface="Trebuchet MS"/>
              <a:buNone/>
              <a:defRPr>
                <a:solidFill>
                  <a:srgbClr val="8888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888888"/>
              </a:buClr>
              <a:buSzPts val="1200"/>
              <a:buFont typeface="Trebuchet MS"/>
              <a:buNone/>
              <a:defRPr>
                <a:solidFill>
                  <a:srgbClr val="8888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solidFill>
                <a:srgbClr val="595959"/>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_AND_BODY">
  <p:cSld name="TITLE_AND_BODY 2">
    <p:spTree>
      <p:nvGrpSpPr>
        <p:cNvPr id="1" name="Shape 11"/>
        <p:cNvGrpSpPr/>
        <p:nvPr/>
      </p:nvGrpSpPr>
      <p:grpSpPr>
        <a:xfrm>
          <a:off x="0" y="0"/>
          <a:ext cx="0" cy="0"/>
          <a:chOff x="0" y="0"/>
          <a:chExt cx="0" cy="0"/>
        </a:xfrm>
      </p:grpSpPr>
      <p:sp>
        <p:nvSpPr>
          <p:cNvPr id="12" name="Google Shape;12;p87"/>
          <p:cNvSpPr txBox="1">
            <a:spLocks noGrp="1"/>
          </p:cNvSpPr>
          <p:nvPr>
            <p:ph type="title"/>
          </p:nvPr>
        </p:nvSpPr>
        <p:spPr>
          <a:xfrm>
            <a:off x="311698" y="1302273"/>
            <a:ext cx="8520604" cy="572711"/>
          </a:xfrm>
          <a:prstGeom prst="rect">
            <a:avLst/>
          </a:prstGeom>
          <a:noFill/>
          <a:ln>
            <a:noFill/>
          </a:ln>
        </p:spPr>
        <p:txBody>
          <a:bodyPr spcFirstLastPara="1" wrap="square" lIns="91400" tIns="91400" rIns="91400" bIns="91400" anchor="t" anchorCtr="0">
            <a:norm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3" name="Google Shape;13;p87"/>
          <p:cNvSpPr txBox="1">
            <a:spLocks noGrp="1"/>
          </p:cNvSpPr>
          <p:nvPr>
            <p:ph type="body" idx="1"/>
          </p:nvPr>
        </p:nvSpPr>
        <p:spPr>
          <a:xfrm>
            <a:off x="311698" y="2009723"/>
            <a:ext cx="8520604" cy="3416404"/>
          </a:xfrm>
          <a:prstGeom prst="rect">
            <a:avLst/>
          </a:prstGeom>
          <a:noFill/>
          <a:ln>
            <a:noFill/>
          </a:ln>
        </p:spPr>
        <p:txBody>
          <a:bodyPr spcFirstLastPara="1" wrap="square" lIns="91400" tIns="91400" rIns="91400" bIns="91400" anchor="t" anchorCtr="0">
            <a:normAutofit/>
          </a:bodyPr>
          <a:lstStyle>
            <a:lvl1pPr marL="457200" lvl="0" indent="-342900" algn="l">
              <a:lnSpc>
                <a:spcPct val="115000"/>
              </a:lnSpc>
              <a:spcBef>
                <a:spcPts val="0"/>
              </a:spcBef>
              <a:spcAft>
                <a:spcPts val="0"/>
              </a:spcAft>
              <a:buClr>
                <a:srgbClr val="595959"/>
              </a:buClr>
              <a:buSzPts val="1800"/>
              <a:buChar char="●"/>
              <a:defRPr/>
            </a:lvl1pPr>
            <a:lvl2pPr marL="914400" lvl="1" indent="-342900" algn="l">
              <a:lnSpc>
                <a:spcPct val="115000"/>
              </a:lnSpc>
              <a:spcBef>
                <a:spcPts val="0"/>
              </a:spcBef>
              <a:spcAft>
                <a:spcPts val="0"/>
              </a:spcAft>
              <a:buClr>
                <a:srgbClr val="595959"/>
              </a:buClr>
              <a:buSzPts val="1800"/>
              <a:buChar char="○"/>
              <a:defRPr/>
            </a:lvl2pPr>
            <a:lvl3pPr marL="1371600" lvl="2" indent="-342900" algn="l">
              <a:lnSpc>
                <a:spcPct val="115000"/>
              </a:lnSpc>
              <a:spcBef>
                <a:spcPts val="0"/>
              </a:spcBef>
              <a:spcAft>
                <a:spcPts val="0"/>
              </a:spcAft>
              <a:buClr>
                <a:srgbClr val="595959"/>
              </a:buClr>
              <a:buSzPts val="1800"/>
              <a:buChar char="■"/>
              <a:defRPr/>
            </a:lvl3pPr>
            <a:lvl4pPr marL="1828800" lvl="3" indent="-342900" algn="l">
              <a:lnSpc>
                <a:spcPct val="115000"/>
              </a:lnSpc>
              <a:spcBef>
                <a:spcPts val="0"/>
              </a:spcBef>
              <a:spcAft>
                <a:spcPts val="0"/>
              </a:spcAft>
              <a:buClr>
                <a:srgbClr val="595959"/>
              </a:buClr>
              <a:buSzPts val="1800"/>
              <a:buChar char="●"/>
              <a:defRPr/>
            </a:lvl4pPr>
            <a:lvl5pPr marL="2286000" lvl="4" indent="-342900" algn="l">
              <a:lnSpc>
                <a:spcPct val="115000"/>
              </a:lnSpc>
              <a:spcBef>
                <a:spcPts val="0"/>
              </a:spcBef>
              <a:spcAft>
                <a:spcPts val="0"/>
              </a:spcAft>
              <a:buClr>
                <a:srgbClr val="595959"/>
              </a:buClr>
              <a:buSzPts val="1800"/>
              <a:buChar char="○"/>
              <a:defRPr/>
            </a:lvl5pPr>
            <a:lvl6pPr marL="2743200" lvl="5" indent="-342900" algn="l">
              <a:lnSpc>
                <a:spcPct val="115000"/>
              </a:lnSpc>
              <a:spcBef>
                <a:spcPts val="0"/>
              </a:spcBef>
              <a:spcAft>
                <a:spcPts val="0"/>
              </a:spcAft>
              <a:buClr>
                <a:srgbClr val="595959"/>
              </a:buClr>
              <a:buSzPts val="1800"/>
              <a:buChar char="●"/>
              <a:defRPr/>
            </a:lvl6pPr>
            <a:lvl7pPr marL="3200400" lvl="6" indent="-342900" algn="l">
              <a:lnSpc>
                <a:spcPct val="115000"/>
              </a:lnSpc>
              <a:spcBef>
                <a:spcPts val="0"/>
              </a:spcBef>
              <a:spcAft>
                <a:spcPts val="0"/>
              </a:spcAft>
              <a:buClr>
                <a:srgbClr val="595959"/>
              </a:buClr>
              <a:buSzPts val="1800"/>
              <a:buChar char="●"/>
              <a:defRPr/>
            </a:lvl7pPr>
            <a:lvl8pPr marL="3657600" lvl="7" indent="-342900" algn="l">
              <a:lnSpc>
                <a:spcPct val="115000"/>
              </a:lnSpc>
              <a:spcBef>
                <a:spcPts val="0"/>
              </a:spcBef>
              <a:spcAft>
                <a:spcPts val="0"/>
              </a:spcAft>
              <a:buClr>
                <a:srgbClr val="595959"/>
              </a:buClr>
              <a:buSzPts val="1800"/>
              <a:buChar char="●"/>
              <a:defRPr/>
            </a:lvl8pPr>
            <a:lvl9pPr marL="4114800" lvl="8" indent="-342900" algn="l">
              <a:lnSpc>
                <a:spcPct val="115000"/>
              </a:lnSpc>
              <a:spcBef>
                <a:spcPts val="0"/>
              </a:spcBef>
              <a:spcAft>
                <a:spcPts val="0"/>
              </a:spcAft>
              <a:buClr>
                <a:srgbClr val="595959"/>
              </a:buClr>
              <a:buSzPts val="1800"/>
              <a:buChar char="●"/>
              <a:defRPr/>
            </a:lvl9pPr>
          </a:lstStyle>
          <a:p>
            <a:endParaRPr/>
          </a:p>
        </p:txBody>
      </p:sp>
      <p:sp>
        <p:nvSpPr>
          <p:cNvPr id="14" name="Google Shape;14;p87"/>
          <p:cNvSpPr txBox="1">
            <a:spLocks noGrp="1"/>
          </p:cNvSpPr>
          <p:nvPr>
            <p:ph type="sldNum" idx="12"/>
          </p:nvPr>
        </p:nvSpPr>
        <p:spPr>
          <a:xfrm>
            <a:off x="8656106" y="5539438"/>
            <a:ext cx="365058" cy="355657"/>
          </a:xfrm>
          <a:prstGeom prst="rect">
            <a:avLst/>
          </a:prstGeom>
          <a:noFill/>
          <a:ln>
            <a:noFill/>
          </a:ln>
        </p:spPr>
        <p:txBody>
          <a:bodyPr spcFirstLastPara="1" wrap="square" lIns="91400" tIns="91400" rIns="91400" bIns="91400" anchor="ctr" anchorCtr="0">
            <a:spAutoFit/>
          </a:bodyPr>
          <a:lstStyle>
            <a:lvl1pPr marL="0" lvl="0" indent="0" algn="r">
              <a:lnSpc>
                <a:spcPct val="100000"/>
              </a:lnSpc>
              <a:spcBef>
                <a:spcPts val="0"/>
              </a:spcBef>
              <a:spcAft>
                <a:spcPts val="0"/>
              </a:spcAft>
              <a:buClr>
                <a:srgbClr val="595959"/>
              </a:buClr>
              <a:buSzPts val="1200"/>
              <a:buFont typeface="Arial"/>
              <a:buNone/>
              <a:defRPr sz="1200">
                <a:solidFill>
                  <a:srgbClr val="595959"/>
                </a:solidFill>
              </a:defRPr>
            </a:lvl1pPr>
            <a:lvl2pPr marL="0" lvl="1" indent="0" algn="r">
              <a:lnSpc>
                <a:spcPct val="100000"/>
              </a:lnSpc>
              <a:spcBef>
                <a:spcPts val="0"/>
              </a:spcBef>
              <a:spcAft>
                <a:spcPts val="0"/>
              </a:spcAft>
              <a:buClr>
                <a:srgbClr val="595959"/>
              </a:buClr>
              <a:buSzPts val="1200"/>
              <a:buFont typeface="Arial"/>
              <a:buNone/>
              <a:defRPr sz="1200">
                <a:solidFill>
                  <a:srgbClr val="595959"/>
                </a:solidFill>
              </a:defRPr>
            </a:lvl2pPr>
            <a:lvl3pPr marL="0" lvl="2" indent="0" algn="r">
              <a:lnSpc>
                <a:spcPct val="100000"/>
              </a:lnSpc>
              <a:spcBef>
                <a:spcPts val="0"/>
              </a:spcBef>
              <a:spcAft>
                <a:spcPts val="0"/>
              </a:spcAft>
              <a:buClr>
                <a:srgbClr val="595959"/>
              </a:buClr>
              <a:buSzPts val="1200"/>
              <a:buFont typeface="Arial"/>
              <a:buNone/>
              <a:defRPr sz="1200">
                <a:solidFill>
                  <a:srgbClr val="595959"/>
                </a:solidFill>
              </a:defRPr>
            </a:lvl3pPr>
            <a:lvl4pPr marL="0" lvl="3" indent="0" algn="r">
              <a:lnSpc>
                <a:spcPct val="100000"/>
              </a:lnSpc>
              <a:spcBef>
                <a:spcPts val="0"/>
              </a:spcBef>
              <a:spcAft>
                <a:spcPts val="0"/>
              </a:spcAft>
              <a:buClr>
                <a:srgbClr val="595959"/>
              </a:buClr>
              <a:buSzPts val="1200"/>
              <a:buFont typeface="Arial"/>
              <a:buNone/>
              <a:defRPr sz="1200">
                <a:solidFill>
                  <a:srgbClr val="595959"/>
                </a:solidFill>
              </a:defRPr>
            </a:lvl4pPr>
            <a:lvl5pPr marL="0" lvl="4" indent="0" algn="r">
              <a:lnSpc>
                <a:spcPct val="100000"/>
              </a:lnSpc>
              <a:spcBef>
                <a:spcPts val="0"/>
              </a:spcBef>
              <a:spcAft>
                <a:spcPts val="0"/>
              </a:spcAft>
              <a:buClr>
                <a:srgbClr val="595959"/>
              </a:buClr>
              <a:buSzPts val="1200"/>
              <a:buFont typeface="Arial"/>
              <a:buNone/>
              <a:defRPr sz="1200">
                <a:solidFill>
                  <a:srgbClr val="595959"/>
                </a:solidFill>
              </a:defRPr>
            </a:lvl5pPr>
            <a:lvl6pPr marL="0" lvl="5" indent="0" algn="r">
              <a:lnSpc>
                <a:spcPct val="100000"/>
              </a:lnSpc>
              <a:spcBef>
                <a:spcPts val="0"/>
              </a:spcBef>
              <a:spcAft>
                <a:spcPts val="0"/>
              </a:spcAft>
              <a:buClr>
                <a:srgbClr val="595959"/>
              </a:buClr>
              <a:buSzPts val="1200"/>
              <a:buFont typeface="Arial"/>
              <a:buNone/>
              <a:defRPr sz="1200">
                <a:solidFill>
                  <a:srgbClr val="595959"/>
                </a:solidFill>
              </a:defRPr>
            </a:lvl6pPr>
            <a:lvl7pPr marL="0" lvl="6" indent="0" algn="r">
              <a:lnSpc>
                <a:spcPct val="100000"/>
              </a:lnSpc>
              <a:spcBef>
                <a:spcPts val="0"/>
              </a:spcBef>
              <a:spcAft>
                <a:spcPts val="0"/>
              </a:spcAft>
              <a:buClr>
                <a:srgbClr val="595959"/>
              </a:buClr>
              <a:buSzPts val="1200"/>
              <a:buFont typeface="Arial"/>
              <a:buNone/>
              <a:defRPr sz="1200">
                <a:solidFill>
                  <a:srgbClr val="595959"/>
                </a:solidFill>
              </a:defRPr>
            </a:lvl7pPr>
            <a:lvl8pPr marL="0" lvl="7" indent="0" algn="r">
              <a:lnSpc>
                <a:spcPct val="100000"/>
              </a:lnSpc>
              <a:spcBef>
                <a:spcPts val="0"/>
              </a:spcBef>
              <a:spcAft>
                <a:spcPts val="0"/>
              </a:spcAft>
              <a:buClr>
                <a:srgbClr val="595959"/>
              </a:buClr>
              <a:buSzPts val="1200"/>
              <a:buFont typeface="Arial"/>
              <a:buNone/>
              <a:defRPr sz="1200">
                <a:solidFill>
                  <a:srgbClr val="595959"/>
                </a:solidFill>
              </a:defRPr>
            </a:lvl8pPr>
            <a:lvl9pPr marL="0" lvl="8" indent="0" algn="r">
              <a:lnSpc>
                <a:spcPct val="100000"/>
              </a:lnSpc>
              <a:spcBef>
                <a:spcPts val="0"/>
              </a:spcBef>
              <a:spcAft>
                <a:spcPts val="0"/>
              </a:spcAft>
              <a:buClr>
                <a:srgbClr val="595959"/>
              </a:buClr>
              <a:buSzPts val="1200"/>
              <a:buFont typeface="Arial"/>
              <a:buNone/>
              <a:defRPr sz="1200">
                <a:solidFill>
                  <a:srgbClr val="595959"/>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efault">
  <p:cSld name="Default">
    <p:spTree>
      <p:nvGrpSpPr>
        <p:cNvPr id="1" name="Shape 19"/>
        <p:cNvGrpSpPr/>
        <p:nvPr/>
      </p:nvGrpSpPr>
      <p:grpSpPr>
        <a:xfrm>
          <a:off x="0" y="0"/>
          <a:ext cx="0" cy="0"/>
          <a:chOff x="0" y="0"/>
          <a:chExt cx="0" cy="0"/>
        </a:xfrm>
      </p:grpSpPr>
      <p:sp>
        <p:nvSpPr>
          <p:cNvPr id="20" name="Google Shape;20;p89"/>
          <p:cNvSpPr txBox="1">
            <a:spLocks noGrp="1"/>
          </p:cNvSpPr>
          <p:nvPr>
            <p:ph type="sldNum" idx="12"/>
          </p:nvPr>
        </p:nvSpPr>
        <p:spPr>
          <a:xfrm>
            <a:off x="8305800" y="6324600"/>
            <a:ext cx="386662" cy="375227"/>
          </a:xfrm>
          <a:prstGeom prst="rect">
            <a:avLst/>
          </a:prstGeom>
          <a:noFill/>
          <a:ln>
            <a:noFill/>
          </a:ln>
        </p:spPr>
        <p:txBody>
          <a:bodyPr spcFirstLastPara="1" wrap="square" lIns="45700" tIns="45700" rIns="45700" bIns="45700" anchor="t" anchorCtr="0">
            <a:spAutoFit/>
          </a:bodyPr>
          <a:lstStyle>
            <a:lvl1pPr marL="0" marR="0" lvl="0" indent="0" algn="l">
              <a:lnSpc>
                <a:spcPct val="100000"/>
              </a:lnSpc>
              <a:spcBef>
                <a:spcPts val="0"/>
              </a:spcBef>
              <a:spcAft>
                <a:spcPts val="0"/>
              </a:spcAft>
              <a:buClr>
                <a:srgbClr val="000000"/>
              </a:buClr>
              <a:buSzPts val="2000"/>
              <a:buFont typeface="Arial"/>
              <a:buNone/>
              <a:defRPr sz="2000">
                <a:solidFill>
                  <a:srgbClr val="000000"/>
                </a:solidFill>
              </a:defRPr>
            </a:lvl1pPr>
            <a:lvl2pPr marL="0" marR="0" lvl="1" indent="0" algn="l">
              <a:lnSpc>
                <a:spcPct val="100000"/>
              </a:lnSpc>
              <a:spcBef>
                <a:spcPts val="0"/>
              </a:spcBef>
              <a:spcAft>
                <a:spcPts val="0"/>
              </a:spcAft>
              <a:buClr>
                <a:srgbClr val="000000"/>
              </a:buClr>
              <a:buSzPts val="2000"/>
              <a:buFont typeface="Arial"/>
              <a:buNone/>
              <a:defRPr sz="2000">
                <a:solidFill>
                  <a:srgbClr val="000000"/>
                </a:solidFill>
              </a:defRPr>
            </a:lvl2pPr>
            <a:lvl3pPr marL="0" marR="0" lvl="2" indent="0" algn="l">
              <a:lnSpc>
                <a:spcPct val="100000"/>
              </a:lnSpc>
              <a:spcBef>
                <a:spcPts val="0"/>
              </a:spcBef>
              <a:spcAft>
                <a:spcPts val="0"/>
              </a:spcAft>
              <a:buClr>
                <a:srgbClr val="000000"/>
              </a:buClr>
              <a:buSzPts val="2000"/>
              <a:buFont typeface="Arial"/>
              <a:buNone/>
              <a:defRPr sz="2000">
                <a:solidFill>
                  <a:srgbClr val="000000"/>
                </a:solidFill>
              </a:defRPr>
            </a:lvl3pPr>
            <a:lvl4pPr marL="0" marR="0" lvl="3" indent="0" algn="l">
              <a:lnSpc>
                <a:spcPct val="100000"/>
              </a:lnSpc>
              <a:spcBef>
                <a:spcPts val="0"/>
              </a:spcBef>
              <a:spcAft>
                <a:spcPts val="0"/>
              </a:spcAft>
              <a:buClr>
                <a:srgbClr val="000000"/>
              </a:buClr>
              <a:buSzPts val="2000"/>
              <a:buFont typeface="Arial"/>
              <a:buNone/>
              <a:defRPr sz="2000">
                <a:solidFill>
                  <a:srgbClr val="000000"/>
                </a:solidFill>
              </a:defRPr>
            </a:lvl4pPr>
            <a:lvl5pPr marL="0" marR="0" lvl="4" indent="0" algn="l">
              <a:lnSpc>
                <a:spcPct val="100000"/>
              </a:lnSpc>
              <a:spcBef>
                <a:spcPts val="0"/>
              </a:spcBef>
              <a:spcAft>
                <a:spcPts val="0"/>
              </a:spcAft>
              <a:buClr>
                <a:srgbClr val="000000"/>
              </a:buClr>
              <a:buSzPts val="2000"/>
              <a:buFont typeface="Arial"/>
              <a:buNone/>
              <a:defRPr sz="2000">
                <a:solidFill>
                  <a:srgbClr val="000000"/>
                </a:solidFill>
              </a:defRPr>
            </a:lvl5pPr>
            <a:lvl6pPr marL="0" marR="0" lvl="5" indent="0" algn="l">
              <a:lnSpc>
                <a:spcPct val="100000"/>
              </a:lnSpc>
              <a:spcBef>
                <a:spcPts val="0"/>
              </a:spcBef>
              <a:spcAft>
                <a:spcPts val="0"/>
              </a:spcAft>
              <a:buClr>
                <a:srgbClr val="000000"/>
              </a:buClr>
              <a:buSzPts val="2000"/>
              <a:buFont typeface="Arial"/>
              <a:buNone/>
              <a:defRPr sz="2000">
                <a:solidFill>
                  <a:srgbClr val="000000"/>
                </a:solidFill>
              </a:defRPr>
            </a:lvl6pPr>
            <a:lvl7pPr marL="0" marR="0" lvl="6" indent="0" algn="l">
              <a:lnSpc>
                <a:spcPct val="100000"/>
              </a:lnSpc>
              <a:spcBef>
                <a:spcPts val="0"/>
              </a:spcBef>
              <a:spcAft>
                <a:spcPts val="0"/>
              </a:spcAft>
              <a:buClr>
                <a:srgbClr val="000000"/>
              </a:buClr>
              <a:buSzPts val="2000"/>
              <a:buFont typeface="Arial"/>
              <a:buNone/>
              <a:defRPr sz="2000">
                <a:solidFill>
                  <a:srgbClr val="000000"/>
                </a:solidFill>
              </a:defRPr>
            </a:lvl7pPr>
            <a:lvl8pPr marL="0" marR="0" lvl="7" indent="0" algn="l">
              <a:lnSpc>
                <a:spcPct val="100000"/>
              </a:lnSpc>
              <a:spcBef>
                <a:spcPts val="0"/>
              </a:spcBef>
              <a:spcAft>
                <a:spcPts val="0"/>
              </a:spcAft>
              <a:buClr>
                <a:srgbClr val="000000"/>
              </a:buClr>
              <a:buSzPts val="2000"/>
              <a:buFont typeface="Arial"/>
              <a:buNone/>
              <a:defRPr sz="2000">
                <a:solidFill>
                  <a:srgbClr val="000000"/>
                </a:solidFill>
              </a:defRPr>
            </a:lvl8pPr>
            <a:lvl9pPr marL="0" marR="0" lvl="8" indent="0" algn="l">
              <a:lnSpc>
                <a:spcPct val="100000"/>
              </a:lnSpc>
              <a:spcBef>
                <a:spcPts val="0"/>
              </a:spcBef>
              <a:spcAft>
                <a:spcPts val="0"/>
              </a:spcAft>
              <a:buClr>
                <a:srgbClr val="000000"/>
              </a:buClr>
              <a:buSzPts val="2000"/>
              <a:buFont typeface="Arial"/>
              <a:buNone/>
              <a:defRPr sz="2000">
                <a:solidFill>
                  <a:srgbClr val="000000"/>
                </a:solidFill>
              </a:defRPr>
            </a:lvl9pPr>
          </a:lstStyle>
          <a:p>
            <a:pPr marL="0" lvl="0" indent="0" algn="l" rtl="0">
              <a:spcBef>
                <a:spcPts val="0"/>
              </a:spcBef>
              <a:spcAft>
                <a:spcPts val="0"/>
              </a:spcAft>
              <a:buNone/>
            </a:pPr>
            <a:fld id="{00000000-1234-1234-1234-123412341234}" type="slidenum">
              <a:rPr lang="en-US"/>
              <a:t>‹#›</a:t>
            </a:fld>
            <a:endParaRPr sz="1200">
              <a:solidFill>
                <a:srgbClr val="595959"/>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85"/>
          <p:cNvSpPr txBox="1">
            <a:spLocks noGrp="1"/>
          </p:cNvSpPr>
          <p:nvPr>
            <p:ph type="title"/>
          </p:nvPr>
        </p:nvSpPr>
        <p:spPr>
          <a:xfrm>
            <a:off x="311698" y="1302273"/>
            <a:ext cx="8520604" cy="572711"/>
          </a:xfrm>
          <a:prstGeom prst="rect">
            <a:avLst/>
          </a:prstGeom>
          <a:noFill/>
          <a:ln>
            <a:noFill/>
          </a:ln>
        </p:spPr>
        <p:txBody>
          <a:bodyPr spcFirstLastPara="1" wrap="square" lIns="91400" tIns="91400" rIns="91400" bIns="91400" anchor="t" anchorCtr="0">
            <a:normAutofit/>
          </a:bodyPr>
          <a:lstStyle>
            <a:lvl1pPr marR="0" lvl="0"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9pPr>
          </a:lstStyle>
          <a:p>
            <a:endParaRPr/>
          </a:p>
        </p:txBody>
      </p:sp>
      <p:sp>
        <p:nvSpPr>
          <p:cNvPr id="7" name="Google Shape;7;p85"/>
          <p:cNvSpPr txBox="1">
            <a:spLocks noGrp="1"/>
          </p:cNvSpPr>
          <p:nvPr>
            <p:ph type="body" idx="1"/>
          </p:nvPr>
        </p:nvSpPr>
        <p:spPr>
          <a:xfrm>
            <a:off x="311698" y="2009723"/>
            <a:ext cx="8520604" cy="3416404"/>
          </a:xfrm>
          <a:prstGeom prst="rect">
            <a:avLst/>
          </a:prstGeom>
          <a:noFill/>
          <a:ln>
            <a:noFill/>
          </a:ln>
        </p:spPr>
        <p:txBody>
          <a:bodyPr spcFirstLastPara="1" wrap="square" lIns="91400" tIns="91400" rIns="91400" bIns="91400" anchor="t" anchorCtr="0">
            <a:normAutofit/>
          </a:bodyPr>
          <a:lstStyle>
            <a:lvl1pPr marL="457200" marR="0" lvl="0" indent="-381000" algn="l" rtl="0">
              <a:lnSpc>
                <a:spcPct val="115000"/>
              </a:lnSpc>
              <a:spcBef>
                <a:spcPts val="0"/>
              </a:spcBef>
              <a:spcAft>
                <a:spcPts val="0"/>
              </a:spcAft>
              <a:buClr>
                <a:srgbClr val="595959"/>
              </a:buClr>
              <a:buSzPts val="2400"/>
              <a:buFont typeface="Arial"/>
              <a:buChar char="●"/>
              <a:defRPr sz="2400" b="0" i="0" u="none" strike="noStrike" cap="none">
                <a:solidFill>
                  <a:srgbClr val="595959"/>
                </a:solidFill>
                <a:latin typeface="Arial"/>
                <a:ea typeface="Arial"/>
                <a:cs typeface="Arial"/>
                <a:sym typeface="Arial"/>
              </a:defRPr>
            </a:lvl1pPr>
            <a:lvl2pPr marL="914400" marR="0" lvl="1" indent="-381000" algn="l" rtl="0">
              <a:lnSpc>
                <a:spcPct val="115000"/>
              </a:lnSpc>
              <a:spcBef>
                <a:spcPts val="0"/>
              </a:spcBef>
              <a:spcAft>
                <a:spcPts val="0"/>
              </a:spcAft>
              <a:buClr>
                <a:srgbClr val="595959"/>
              </a:buClr>
              <a:buSzPts val="2400"/>
              <a:buFont typeface="Arial"/>
              <a:buChar char="○"/>
              <a:defRPr sz="2400" b="0" i="0" u="none" strike="noStrike" cap="none">
                <a:solidFill>
                  <a:srgbClr val="595959"/>
                </a:solidFill>
                <a:latin typeface="Arial"/>
                <a:ea typeface="Arial"/>
                <a:cs typeface="Arial"/>
                <a:sym typeface="Arial"/>
              </a:defRPr>
            </a:lvl2pPr>
            <a:lvl3pPr marL="1371600" marR="0" lvl="2" indent="-381000" algn="l" rtl="0">
              <a:lnSpc>
                <a:spcPct val="115000"/>
              </a:lnSpc>
              <a:spcBef>
                <a:spcPts val="0"/>
              </a:spcBef>
              <a:spcAft>
                <a:spcPts val="0"/>
              </a:spcAft>
              <a:buClr>
                <a:srgbClr val="595959"/>
              </a:buClr>
              <a:buSzPts val="2400"/>
              <a:buFont typeface="Arial"/>
              <a:buChar char="■"/>
              <a:defRPr sz="2400" b="0" i="0" u="none" strike="noStrike" cap="none">
                <a:solidFill>
                  <a:srgbClr val="595959"/>
                </a:solidFill>
                <a:latin typeface="Arial"/>
                <a:ea typeface="Arial"/>
                <a:cs typeface="Arial"/>
                <a:sym typeface="Arial"/>
              </a:defRPr>
            </a:lvl3pPr>
            <a:lvl4pPr marL="1828800" marR="0" lvl="3" indent="-381000" algn="l" rtl="0">
              <a:lnSpc>
                <a:spcPct val="115000"/>
              </a:lnSpc>
              <a:spcBef>
                <a:spcPts val="0"/>
              </a:spcBef>
              <a:spcAft>
                <a:spcPts val="0"/>
              </a:spcAft>
              <a:buClr>
                <a:srgbClr val="595959"/>
              </a:buClr>
              <a:buSzPts val="2400"/>
              <a:buFont typeface="Arial"/>
              <a:buChar char="●"/>
              <a:defRPr sz="2400" b="0" i="0" u="none" strike="noStrike" cap="none">
                <a:solidFill>
                  <a:srgbClr val="595959"/>
                </a:solidFill>
                <a:latin typeface="Arial"/>
                <a:ea typeface="Arial"/>
                <a:cs typeface="Arial"/>
                <a:sym typeface="Arial"/>
              </a:defRPr>
            </a:lvl4pPr>
            <a:lvl5pPr marL="2286000" marR="0" lvl="4" indent="-381000" algn="l" rtl="0">
              <a:lnSpc>
                <a:spcPct val="115000"/>
              </a:lnSpc>
              <a:spcBef>
                <a:spcPts val="0"/>
              </a:spcBef>
              <a:spcAft>
                <a:spcPts val="0"/>
              </a:spcAft>
              <a:buClr>
                <a:srgbClr val="595959"/>
              </a:buClr>
              <a:buSzPts val="2400"/>
              <a:buFont typeface="Arial"/>
              <a:buChar char="○"/>
              <a:defRPr sz="2400" b="0" i="0" u="none" strike="noStrike" cap="none">
                <a:solidFill>
                  <a:srgbClr val="595959"/>
                </a:solidFill>
                <a:latin typeface="Arial"/>
                <a:ea typeface="Arial"/>
                <a:cs typeface="Arial"/>
                <a:sym typeface="Arial"/>
              </a:defRPr>
            </a:lvl5pPr>
            <a:lvl6pPr marL="2743200" marR="0" lvl="5" indent="-381000" algn="l" rtl="0">
              <a:lnSpc>
                <a:spcPct val="115000"/>
              </a:lnSpc>
              <a:spcBef>
                <a:spcPts val="0"/>
              </a:spcBef>
              <a:spcAft>
                <a:spcPts val="0"/>
              </a:spcAft>
              <a:buClr>
                <a:srgbClr val="595959"/>
              </a:buClr>
              <a:buSzPts val="2400"/>
              <a:buFont typeface="Arial"/>
              <a:buChar char="●"/>
              <a:defRPr sz="2400" b="0" i="0" u="none" strike="noStrike" cap="none">
                <a:solidFill>
                  <a:srgbClr val="595959"/>
                </a:solidFill>
                <a:latin typeface="Arial"/>
                <a:ea typeface="Arial"/>
                <a:cs typeface="Arial"/>
                <a:sym typeface="Arial"/>
              </a:defRPr>
            </a:lvl6pPr>
            <a:lvl7pPr marL="3200400" marR="0" lvl="6" indent="-381000" algn="l" rtl="0">
              <a:lnSpc>
                <a:spcPct val="115000"/>
              </a:lnSpc>
              <a:spcBef>
                <a:spcPts val="0"/>
              </a:spcBef>
              <a:spcAft>
                <a:spcPts val="0"/>
              </a:spcAft>
              <a:buClr>
                <a:srgbClr val="595959"/>
              </a:buClr>
              <a:buSzPts val="2400"/>
              <a:buFont typeface="Arial"/>
              <a:buChar char="●"/>
              <a:defRPr sz="2400" b="0" i="0" u="none" strike="noStrike" cap="none">
                <a:solidFill>
                  <a:srgbClr val="595959"/>
                </a:solidFill>
                <a:latin typeface="Arial"/>
                <a:ea typeface="Arial"/>
                <a:cs typeface="Arial"/>
                <a:sym typeface="Arial"/>
              </a:defRPr>
            </a:lvl7pPr>
            <a:lvl8pPr marL="3657600" marR="0" lvl="7" indent="-381000" algn="l" rtl="0">
              <a:lnSpc>
                <a:spcPct val="115000"/>
              </a:lnSpc>
              <a:spcBef>
                <a:spcPts val="0"/>
              </a:spcBef>
              <a:spcAft>
                <a:spcPts val="0"/>
              </a:spcAft>
              <a:buClr>
                <a:srgbClr val="595959"/>
              </a:buClr>
              <a:buSzPts val="2400"/>
              <a:buFont typeface="Arial"/>
              <a:buChar char="●"/>
              <a:defRPr sz="2400" b="0" i="0" u="none" strike="noStrike" cap="none">
                <a:solidFill>
                  <a:srgbClr val="595959"/>
                </a:solidFill>
                <a:latin typeface="Arial"/>
                <a:ea typeface="Arial"/>
                <a:cs typeface="Arial"/>
                <a:sym typeface="Arial"/>
              </a:defRPr>
            </a:lvl8pPr>
            <a:lvl9pPr marL="4114800" marR="0" lvl="8" indent="-381000" algn="l" rtl="0">
              <a:lnSpc>
                <a:spcPct val="115000"/>
              </a:lnSpc>
              <a:spcBef>
                <a:spcPts val="0"/>
              </a:spcBef>
              <a:spcAft>
                <a:spcPts val="0"/>
              </a:spcAft>
              <a:buClr>
                <a:srgbClr val="595959"/>
              </a:buClr>
              <a:buSzPts val="2400"/>
              <a:buFont typeface="Arial"/>
              <a:buChar char="●"/>
              <a:defRPr sz="2400" b="0" i="0" u="none" strike="noStrike" cap="none">
                <a:solidFill>
                  <a:srgbClr val="595959"/>
                </a:solidFill>
                <a:latin typeface="Arial"/>
                <a:ea typeface="Arial"/>
                <a:cs typeface="Arial"/>
                <a:sym typeface="Arial"/>
              </a:defRPr>
            </a:lvl9pPr>
          </a:lstStyle>
          <a:p>
            <a:endParaRPr/>
          </a:p>
        </p:txBody>
      </p:sp>
      <p:sp>
        <p:nvSpPr>
          <p:cNvPr id="8" name="Google Shape;8;p85"/>
          <p:cNvSpPr txBox="1">
            <a:spLocks noGrp="1"/>
          </p:cNvSpPr>
          <p:nvPr>
            <p:ph type="sldNum" idx="12"/>
          </p:nvPr>
        </p:nvSpPr>
        <p:spPr>
          <a:xfrm>
            <a:off x="8656106" y="5539438"/>
            <a:ext cx="365058" cy="355657"/>
          </a:xfrm>
          <a:prstGeom prst="rect">
            <a:avLst/>
          </a:prstGeom>
          <a:noFill/>
          <a:ln>
            <a:noFill/>
          </a:ln>
        </p:spPr>
        <p:txBody>
          <a:bodyPr spcFirstLastPara="1" wrap="square" lIns="91400" tIns="91400" rIns="91400" bIns="91400" anchor="ctr" anchorCtr="0">
            <a:spAutoFit/>
          </a:bodyPr>
          <a:lstStyle>
            <a:lvl1pPr marL="0" marR="0" lvl="0" indent="0" algn="r" rtl="0">
              <a:lnSpc>
                <a:spcPct val="100000"/>
              </a:lnSpc>
              <a:spcBef>
                <a:spcPts val="0"/>
              </a:spcBef>
              <a:spcAft>
                <a:spcPts val="0"/>
              </a:spcAft>
              <a:buClr>
                <a:srgbClr val="595959"/>
              </a:buClr>
              <a:buSzPts val="1200"/>
              <a:buFont typeface="Arial"/>
              <a:buNone/>
              <a:defRPr sz="1200" b="0" i="0" u="none" strike="noStrike" cap="none">
                <a:solidFill>
                  <a:srgbClr val="595959"/>
                </a:solidFill>
                <a:latin typeface="Arial"/>
                <a:ea typeface="Arial"/>
                <a:cs typeface="Arial"/>
                <a:sym typeface="Arial"/>
              </a:defRPr>
            </a:lvl1pPr>
            <a:lvl2pPr marL="0" marR="0" lvl="1" indent="0" algn="r" rtl="0">
              <a:lnSpc>
                <a:spcPct val="100000"/>
              </a:lnSpc>
              <a:spcBef>
                <a:spcPts val="0"/>
              </a:spcBef>
              <a:spcAft>
                <a:spcPts val="0"/>
              </a:spcAft>
              <a:buClr>
                <a:srgbClr val="595959"/>
              </a:buClr>
              <a:buSzPts val="1200"/>
              <a:buFont typeface="Arial"/>
              <a:buNone/>
              <a:defRPr sz="1200" b="0" i="0" u="none" strike="noStrike" cap="none">
                <a:solidFill>
                  <a:srgbClr val="595959"/>
                </a:solidFill>
                <a:latin typeface="Arial"/>
                <a:ea typeface="Arial"/>
                <a:cs typeface="Arial"/>
                <a:sym typeface="Arial"/>
              </a:defRPr>
            </a:lvl2pPr>
            <a:lvl3pPr marL="0" marR="0" lvl="2" indent="0" algn="r" rtl="0">
              <a:lnSpc>
                <a:spcPct val="100000"/>
              </a:lnSpc>
              <a:spcBef>
                <a:spcPts val="0"/>
              </a:spcBef>
              <a:spcAft>
                <a:spcPts val="0"/>
              </a:spcAft>
              <a:buClr>
                <a:srgbClr val="595959"/>
              </a:buClr>
              <a:buSzPts val="1200"/>
              <a:buFont typeface="Arial"/>
              <a:buNone/>
              <a:defRPr sz="1200" b="0" i="0" u="none" strike="noStrike" cap="none">
                <a:solidFill>
                  <a:srgbClr val="595959"/>
                </a:solidFill>
                <a:latin typeface="Arial"/>
                <a:ea typeface="Arial"/>
                <a:cs typeface="Arial"/>
                <a:sym typeface="Arial"/>
              </a:defRPr>
            </a:lvl3pPr>
            <a:lvl4pPr marL="0" marR="0" lvl="3" indent="0" algn="r" rtl="0">
              <a:lnSpc>
                <a:spcPct val="100000"/>
              </a:lnSpc>
              <a:spcBef>
                <a:spcPts val="0"/>
              </a:spcBef>
              <a:spcAft>
                <a:spcPts val="0"/>
              </a:spcAft>
              <a:buClr>
                <a:srgbClr val="595959"/>
              </a:buClr>
              <a:buSzPts val="1200"/>
              <a:buFont typeface="Arial"/>
              <a:buNone/>
              <a:defRPr sz="1200" b="0" i="0" u="none" strike="noStrike" cap="none">
                <a:solidFill>
                  <a:srgbClr val="595959"/>
                </a:solidFill>
                <a:latin typeface="Arial"/>
                <a:ea typeface="Arial"/>
                <a:cs typeface="Arial"/>
                <a:sym typeface="Arial"/>
              </a:defRPr>
            </a:lvl4pPr>
            <a:lvl5pPr marL="0" marR="0" lvl="4" indent="0" algn="r" rtl="0">
              <a:lnSpc>
                <a:spcPct val="100000"/>
              </a:lnSpc>
              <a:spcBef>
                <a:spcPts val="0"/>
              </a:spcBef>
              <a:spcAft>
                <a:spcPts val="0"/>
              </a:spcAft>
              <a:buClr>
                <a:srgbClr val="595959"/>
              </a:buClr>
              <a:buSzPts val="1200"/>
              <a:buFont typeface="Arial"/>
              <a:buNone/>
              <a:defRPr sz="1200" b="0" i="0" u="none" strike="noStrike" cap="none">
                <a:solidFill>
                  <a:srgbClr val="595959"/>
                </a:solidFill>
                <a:latin typeface="Arial"/>
                <a:ea typeface="Arial"/>
                <a:cs typeface="Arial"/>
                <a:sym typeface="Arial"/>
              </a:defRPr>
            </a:lvl5pPr>
            <a:lvl6pPr marL="0" marR="0" lvl="5" indent="0" algn="r" rtl="0">
              <a:lnSpc>
                <a:spcPct val="100000"/>
              </a:lnSpc>
              <a:spcBef>
                <a:spcPts val="0"/>
              </a:spcBef>
              <a:spcAft>
                <a:spcPts val="0"/>
              </a:spcAft>
              <a:buClr>
                <a:srgbClr val="595959"/>
              </a:buClr>
              <a:buSzPts val="1200"/>
              <a:buFont typeface="Arial"/>
              <a:buNone/>
              <a:defRPr sz="1200" b="0" i="0" u="none" strike="noStrike" cap="none">
                <a:solidFill>
                  <a:srgbClr val="595959"/>
                </a:solidFill>
                <a:latin typeface="Arial"/>
                <a:ea typeface="Arial"/>
                <a:cs typeface="Arial"/>
                <a:sym typeface="Arial"/>
              </a:defRPr>
            </a:lvl6pPr>
            <a:lvl7pPr marL="0" marR="0" lvl="6" indent="0" algn="r" rtl="0">
              <a:lnSpc>
                <a:spcPct val="100000"/>
              </a:lnSpc>
              <a:spcBef>
                <a:spcPts val="0"/>
              </a:spcBef>
              <a:spcAft>
                <a:spcPts val="0"/>
              </a:spcAft>
              <a:buClr>
                <a:srgbClr val="595959"/>
              </a:buClr>
              <a:buSzPts val="1200"/>
              <a:buFont typeface="Arial"/>
              <a:buNone/>
              <a:defRPr sz="1200" b="0" i="0" u="none" strike="noStrike" cap="none">
                <a:solidFill>
                  <a:srgbClr val="595959"/>
                </a:solidFill>
                <a:latin typeface="Arial"/>
                <a:ea typeface="Arial"/>
                <a:cs typeface="Arial"/>
                <a:sym typeface="Arial"/>
              </a:defRPr>
            </a:lvl7pPr>
            <a:lvl8pPr marL="0" marR="0" lvl="7" indent="0" algn="r" rtl="0">
              <a:lnSpc>
                <a:spcPct val="100000"/>
              </a:lnSpc>
              <a:spcBef>
                <a:spcPts val="0"/>
              </a:spcBef>
              <a:spcAft>
                <a:spcPts val="0"/>
              </a:spcAft>
              <a:buClr>
                <a:srgbClr val="595959"/>
              </a:buClr>
              <a:buSzPts val="1200"/>
              <a:buFont typeface="Arial"/>
              <a:buNone/>
              <a:defRPr sz="1200" b="0" i="0" u="none" strike="noStrike" cap="none">
                <a:solidFill>
                  <a:srgbClr val="595959"/>
                </a:solidFill>
                <a:latin typeface="Arial"/>
                <a:ea typeface="Arial"/>
                <a:cs typeface="Arial"/>
                <a:sym typeface="Arial"/>
              </a:defRPr>
            </a:lvl8pPr>
            <a:lvl9pPr marL="0" marR="0" lvl="8" indent="0" algn="r" rtl="0">
              <a:lnSpc>
                <a:spcPct val="100000"/>
              </a:lnSpc>
              <a:spcBef>
                <a:spcPts val="0"/>
              </a:spcBef>
              <a:spcAft>
                <a:spcPts val="0"/>
              </a:spcAft>
              <a:buClr>
                <a:srgbClr val="595959"/>
              </a:buClr>
              <a:buSzPts val="1200"/>
              <a:buFont typeface="Arial"/>
              <a:buNone/>
              <a:defRPr sz="12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
        <p:cNvGrpSpPr/>
        <p:nvPr/>
      </p:nvGrpSpPr>
      <p:grpSpPr>
        <a:xfrm>
          <a:off x="0" y="0"/>
          <a:ext cx="0" cy="0"/>
          <a:chOff x="0" y="0"/>
          <a:chExt cx="0" cy="0"/>
        </a:xfrm>
      </p:grpSpPr>
      <p:grpSp>
        <p:nvGrpSpPr>
          <p:cNvPr id="25" name="Google Shape;25;p1"/>
          <p:cNvGrpSpPr/>
          <p:nvPr/>
        </p:nvGrpSpPr>
        <p:grpSpPr>
          <a:xfrm>
            <a:off x="-289262" y="10925"/>
            <a:ext cx="2343619" cy="6836139"/>
            <a:chOff x="0" y="-1"/>
            <a:chExt cx="2343617" cy="6836138"/>
          </a:xfrm>
        </p:grpSpPr>
        <p:sp>
          <p:nvSpPr>
            <p:cNvPr id="26" name="Google Shape;26;p1"/>
            <p:cNvSpPr/>
            <p:nvPr/>
          </p:nvSpPr>
          <p:spPr>
            <a:xfrm>
              <a:off x="0" y="-1"/>
              <a:ext cx="2343612" cy="6836138"/>
            </a:xfrm>
            <a:prstGeom prst="rect">
              <a:avLst/>
            </a:prstGeom>
            <a:solidFill>
              <a:srgbClr val="1F497D"/>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Georgia"/>
                <a:buNone/>
              </a:pPr>
              <a:endParaRPr sz="1800" b="1" i="0" u="none" strike="noStrike" cap="none">
                <a:solidFill>
                  <a:srgbClr val="FFFFFF"/>
                </a:solidFill>
                <a:latin typeface="Georgia"/>
                <a:ea typeface="Georgia"/>
                <a:cs typeface="Georgia"/>
                <a:sym typeface="Georgia"/>
              </a:endParaRPr>
            </a:p>
          </p:txBody>
        </p:sp>
        <p:sp>
          <p:nvSpPr>
            <p:cNvPr id="27" name="Google Shape;27;p1"/>
            <p:cNvSpPr txBox="1"/>
            <p:nvPr/>
          </p:nvSpPr>
          <p:spPr>
            <a:xfrm>
              <a:off x="0" y="2716998"/>
              <a:ext cx="2343617" cy="1402149"/>
            </a:xfrm>
            <a:prstGeom prst="rect">
              <a:avLst/>
            </a:prstGeom>
            <a:noFill/>
            <a:ln>
              <a:noFill/>
            </a:ln>
          </p:spPr>
          <p:txBody>
            <a:bodyPr spcFirstLastPara="1" wrap="square" lIns="34300" tIns="34300" rIns="34300" bIns="34300" anchor="ctr" anchorCtr="0">
              <a:spAutoFit/>
            </a:bodyPr>
            <a:lstStyle/>
            <a:p>
              <a:pPr marL="0" marR="0" lvl="0" indent="0" algn="ctr" rtl="0">
                <a:lnSpc>
                  <a:spcPct val="100000"/>
                </a:lnSpc>
                <a:spcBef>
                  <a:spcPts val="0"/>
                </a:spcBef>
                <a:spcAft>
                  <a:spcPts val="0"/>
                </a:spcAft>
                <a:buClr>
                  <a:srgbClr val="FFFFFF"/>
                </a:buClr>
                <a:buSzPts val="1800"/>
                <a:buFont typeface="Georgia"/>
                <a:buNone/>
              </a:pPr>
              <a:r>
                <a:rPr lang="en-US" sz="1800" b="1" i="0" u="none" strike="noStrike" cap="none">
                  <a:solidFill>
                    <a:srgbClr val="FFFFFF"/>
                  </a:solidFill>
                  <a:latin typeface="Georgia"/>
                  <a:ea typeface="Georgia"/>
                  <a:cs typeface="Georgia"/>
                  <a:sym typeface="Georgia"/>
                </a:rPr>
                <a:t>Al-Farabi Kazakh National University</a:t>
              </a:r>
              <a:endParaRPr/>
            </a:p>
            <a:p>
              <a:pPr marL="0" marR="0" lvl="0" indent="0" algn="ctr" rtl="0">
                <a:lnSpc>
                  <a:spcPct val="100000"/>
                </a:lnSpc>
                <a:spcBef>
                  <a:spcPts val="0"/>
                </a:spcBef>
                <a:spcAft>
                  <a:spcPts val="0"/>
                </a:spcAft>
                <a:buClr>
                  <a:srgbClr val="FFFFFF"/>
                </a:buClr>
                <a:buSzPts val="1800"/>
                <a:buFont typeface="Georgia"/>
                <a:buNone/>
              </a:pPr>
              <a:r>
                <a:rPr lang="en-US" sz="1800" b="1" i="0" u="none" strike="noStrike" cap="none">
                  <a:solidFill>
                    <a:srgbClr val="FFFFFF"/>
                  </a:solidFill>
                  <a:latin typeface="Georgia"/>
                  <a:ea typeface="Georgia"/>
                  <a:cs typeface="Georgia"/>
                  <a:sym typeface="Georgia"/>
                </a:rPr>
                <a:t>Higher School of Medicine</a:t>
              </a:r>
              <a:endParaRPr/>
            </a:p>
          </p:txBody>
        </p:sp>
      </p:grpSp>
      <p:cxnSp>
        <p:nvCxnSpPr>
          <p:cNvPr id="28" name="Google Shape;28;p1"/>
          <p:cNvCxnSpPr/>
          <p:nvPr/>
        </p:nvCxnSpPr>
        <p:spPr>
          <a:xfrm>
            <a:off x="-5" y="2456434"/>
            <a:ext cx="9153547" cy="1"/>
          </a:xfrm>
          <a:prstGeom prst="straightConnector1">
            <a:avLst/>
          </a:prstGeom>
          <a:noFill/>
          <a:ln w="9525" cap="flat" cmpd="sng">
            <a:solidFill>
              <a:srgbClr val="B7B7B7">
                <a:alpha val="49803"/>
              </a:srgbClr>
            </a:solidFill>
            <a:prstDash val="solid"/>
            <a:round/>
            <a:headEnd type="none" w="sm" len="sm"/>
            <a:tailEnd type="none" w="sm" len="sm"/>
          </a:ln>
        </p:spPr>
      </p:cxnSp>
      <p:sp>
        <p:nvSpPr>
          <p:cNvPr id="29" name="Google Shape;29;p1"/>
          <p:cNvSpPr txBox="1"/>
          <p:nvPr/>
        </p:nvSpPr>
        <p:spPr>
          <a:xfrm>
            <a:off x="2306553" y="3090446"/>
            <a:ext cx="6874896" cy="677108"/>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002060"/>
              </a:buClr>
              <a:buSzPts val="4400"/>
              <a:buFont typeface="Georgia"/>
              <a:buNone/>
            </a:pPr>
            <a:r>
              <a:rPr lang="en-US" sz="4400" b="0" i="0" u="none" strike="noStrike" cap="none" dirty="0" smtClean="0">
                <a:solidFill>
                  <a:srgbClr val="002060"/>
                </a:solidFill>
                <a:latin typeface="Georgia"/>
                <a:ea typeface="Georgia"/>
                <a:cs typeface="Georgia"/>
                <a:sym typeface="Georgia"/>
              </a:rPr>
              <a:t>ACID–BASE </a:t>
            </a:r>
            <a:r>
              <a:rPr lang="en-US" sz="4400" b="0" i="0" u="none" strike="noStrike" cap="none" dirty="0">
                <a:solidFill>
                  <a:srgbClr val="002060"/>
                </a:solidFill>
                <a:latin typeface="Georgia"/>
                <a:ea typeface="Georgia"/>
                <a:cs typeface="Georgia"/>
                <a:sym typeface="Georgia"/>
              </a:rPr>
              <a:t>BALANCE </a:t>
            </a:r>
            <a:endParaRPr sz="1200" b="0" i="0" u="none" strike="noStrike" cap="none" dirty="0">
              <a:solidFill>
                <a:srgbClr val="002060"/>
              </a:solidFill>
              <a:latin typeface="Georgia"/>
              <a:ea typeface="Georgia"/>
              <a:cs typeface="Georgia"/>
              <a:sym typeface="Georgia"/>
            </a:endParaRPr>
          </a:p>
        </p:txBody>
      </p:sp>
      <p:pic>
        <p:nvPicPr>
          <p:cNvPr id="30" name="Google Shape;30;p1" descr="image1.png"/>
          <p:cNvPicPr preferRelativeResize="0"/>
          <p:nvPr/>
        </p:nvPicPr>
        <p:blipFill rotWithShape="1">
          <a:blip r:embed="rId3">
            <a:alphaModFix/>
          </a:blip>
          <a:srcRect/>
          <a:stretch/>
        </p:blipFill>
        <p:spPr>
          <a:xfrm>
            <a:off x="383102" y="1215423"/>
            <a:ext cx="1227553" cy="106988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3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42"/>
        <p:cNvGrpSpPr/>
        <p:nvPr/>
      </p:nvGrpSpPr>
      <p:grpSpPr>
        <a:xfrm>
          <a:off x="0" y="0"/>
          <a:ext cx="0" cy="0"/>
          <a:chOff x="0" y="0"/>
          <a:chExt cx="0" cy="0"/>
        </a:xfrm>
      </p:grpSpPr>
      <p:sp>
        <p:nvSpPr>
          <p:cNvPr id="843" name="Google Shape;843;p71"/>
          <p:cNvSpPr txBox="1">
            <a:spLocks noGrp="1"/>
          </p:cNvSpPr>
          <p:nvPr>
            <p:ph type="sldNum" idx="4294967295"/>
          </p:nvPr>
        </p:nvSpPr>
        <p:spPr>
          <a:xfrm>
            <a:off x="8842092" y="6324600"/>
            <a:ext cx="301908" cy="288824"/>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1">
                <a:solidFill>
                  <a:srgbClr val="000000"/>
                </a:solidFill>
              </a:rPr>
              <a:t>10</a:t>
            </a:fld>
            <a:endParaRPr/>
          </a:p>
        </p:txBody>
      </p:sp>
      <p:sp>
        <p:nvSpPr>
          <p:cNvPr id="844" name="Google Shape;844;p71"/>
          <p:cNvSpPr txBox="1">
            <a:spLocks noGrp="1"/>
          </p:cNvSpPr>
          <p:nvPr>
            <p:ph type="title" idx="4294967295"/>
          </p:nvPr>
        </p:nvSpPr>
        <p:spPr>
          <a:xfrm>
            <a:off x="-1" y="380999"/>
            <a:ext cx="9144002" cy="1143002"/>
          </a:xfrm>
          <a:prstGeom prst="rect">
            <a:avLst/>
          </a:prstGeom>
          <a:noFill/>
          <a:ln>
            <a:noFill/>
          </a:ln>
        </p:spPr>
        <p:txBody>
          <a:bodyPr spcFirstLastPara="1" wrap="square" lIns="45700" tIns="45700" rIns="45700" bIns="45700" anchor="ctr" anchorCtr="0">
            <a:normAutofit/>
          </a:bodyPr>
          <a:lstStyle/>
          <a:p>
            <a:pPr marL="0" marR="0" lvl="0" indent="0" algn="ctr" rtl="0">
              <a:lnSpc>
                <a:spcPct val="100000"/>
              </a:lnSpc>
              <a:spcBef>
                <a:spcPts val="0"/>
              </a:spcBef>
              <a:spcAft>
                <a:spcPts val="0"/>
              </a:spcAft>
              <a:buClr>
                <a:srgbClr val="000000"/>
              </a:buClr>
              <a:buSzPts val="4400"/>
              <a:buFont typeface="Arial"/>
              <a:buNone/>
            </a:pPr>
            <a:r>
              <a:rPr lang="en-US" sz="4400" b="1"/>
              <a:t>Renal Control of pH</a:t>
            </a:r>
            <a:endParaRPr/>
          </a:p>
        </p:txBody>
      </p:sp>
      <p:sp>
        <p:nvSpPr>
          <p:cNvPr id="845" name="Google Shape;845;p71"/>
          <p:cNvSpPr txBox="1">
            <a:spLocks noGrp="1"/>
          </p:cNvSpPr>
          <p:nvPr>
            <p:ph type="body" idx="4294967295"/>
          </p:nvPr>
        </p:nvSpPr>
        <p:spPr>
          <a:xfrm>
            <a:off x="419100" y="1600200"/>
            <a:ext cx="8305800" cy="5105400"/>
          </a:xfrm>
          <a:prstGeom prst="rect">
            <a:avLst/>
          </a:prstGeom>
          <a:noFill/>
          <a:ln>
            <a:noFill/>
          </a:ln>
        </p:spPr>
        <p:txBody>
          <a:bodyPr spcFirstLastPara="1" wrap="square" lIns="45700" tIns="45700" rIns="45700" bIns="45700" anchor="t" anchorCtr="0">
            <a:normAutofit/>
          </a:bodyPr>
          <a:lstStyle/>
          <a:p>
            <a:pPr marL="342900" lvl="0" indent="-342900" algn="l" rtl="0">
              <a:lnSpc>
                <a:spcPct val="100000"/>
              </a:lnSpc>
              <a:spcBef>
                <a:spcPts val="0"/>
              </a:spcBef>
              <a:spcAft>
                <a:spcPts val="0"/>
              </a:spcAft>
              <a:buClr>
                <a:srgbClr val="000000"/>
              </a:buClr>
              <a:buSzPts val="2800"/>
              <a:buFont typeface="Arial"/>
              <a:buChar char="•"/>
            </a:pPr>
            <a:r>
              <a:rPr lang="en-US" sz="2800">
                <a:solidFill>
                  <a:srgbClr val="000000"/>
                </a:solidFill>
              </a:rPr>
              <a:t>the kidneys can neutralize more acid or base than either the respiratory system or chemical buffers</a:t>
            </a:r>
            <a:endParaRPr/>
          </a:p>
          <a:p>
            <a:pPr marL="342900" lvl="0" indent="-165100" algn="l" rtl="0">
              <a:lnSpc>
                <a:spcPct val="100000"/>
              </a:lnSpc>
              <a:spcBef>
                <a:spcPts val="700"/>
              </a:spcBef>
              <a:spcAft>
                <a:spcPts val="0"/>
              </a:spcAft>
              <a:buClr>
                <a:srgbClr val="000000"/>
              </a:buClr>
              <a:buSzPts val="2800"/>
              <a:buFont typeface="Arial"/>
              <a:buNone/>
            </a:pPr>
            <a:endParaRPr sz="2800">
              <a:solidFill>
                <a:srgbClr val="000000"/>
              </a:solidFill>
            </a:endParaRPr>
          </a:p>
          <a:p>
            <a:pPr marL="342900" lvl="0" indent="-342900" algn="l" rtl="0">
              <a:lnSpc>
                <a:spcPct val="100000"/>
              </a:lnSpc>
              <a:spcBef>
                <a:spcPts val="600"/>
              </a:spcBef>
              <a:spcAft>
                <a:spcPts val="0"/>
              </a:spcAft>
              <a:buClr>
                <a:srgbClr val="000000"/>
              </a:buClr>
              <a:buSzPts val="2800"/>
              <a:buFont typeface="Arial"/>
              <a:buChar char="•"/>
            </a:pPr>
            <a:r>
              <a:rPr lang="en-US" sz="2800">
                <a:solidFill>
                  <a:srgbClr val="000000"/>
                </a:solidFill>
              </a:rPr>
              <a:t>renal tubules secrete H</a:t>
            </a:r>
            <a:r>
              <a:rPr lang="en-US" baseline="30000"/>
              <a:t>+</a:t>
            </a:r>
            <a:r>
              <a:rPr lang="en-US" sz="2800">
                <a:solidFill>
                  <a:srgbClr val="000000"/>
                </a:solidFill>
              </a:rPr>
              <a:t> into the tubular fluid</a:t>
            </a:r>
            <a:endParaRPr/>
          </a:p>
          <a:p>
            <a:pPr marL="742950" lvl="1" indent="-285750" algn="l" rtl="0">
              <a:lnSpc>
                <a:spcPct val="100000"/>
              </a:lnSpc>
              <a:spcBef>
                <a:spcPts val="0"/>
              </a:spcBef>
              <a:spcAft>
                <a:spcPts val="0"/>
              </a:spcAft>
              <a:buClr>
                <a:srgbClr val="000000"/>
              </a:buClr>
              <a:buSzPts val="2400"/>
              <a:buFont typeface="Arial"/>
              <a:buChar char="–"/>
            </a:pPr>
            <a:r>
              <a:rPr lang="en-US">
                <a:solidFill>
                  <a:srgbClr val="000000"/>
                </a:solidFill>
              </a:rPr>
              <a:t>most binds to bicarbonate, ammonia, and phosphate buffers</a:t>
            </a:r>
            <a:endParaRPr/>
          </a:p>
          <a:p>
            <a:pPr marL="742950" lvl="1" indent="-285750" algn="l" rtl="0">
              <a:lnSpc>
                <a:spcPct val="100000"/>
              </a:lnSpc>
              <a:spcBef>
                <a:spcPts val="0"/>
              </a:spcBef>
              <a:spcAft>
                <a:spcPts val="0"/>
              </a:spcAft>
              <a:buClr>
                <a:srgbClr val="000000"/>
              </a:buClr>
              <a:buSzPts val="2400"/>
              <a:buFont typeface="Arial"/>
              <a:buChar char="–"/>
            </a:pPr>
            <a:r>
              <a:rPr lang="en-US">
                <a:solidFill>
                  <a:srgbClr val="000000"/>
                </a:solidFill>
              </a:rPr>
              <a:t>bound and free H</a:t>
            </a:r>
            <a:r>
              <a:rPr lang="en-US" baseline="30000"/>
              <a:t>+</a:t>
            </a:r>
            <a:r>
              <a:rPr lang="en-US">
                <a:solidFill>
                  <a:srgbClr val="000000"/>
                </a:solidFill>
              </a:rPr>
              <a:t> are excreted in the urine actually expelling H</a:t>
            </a:r>
            <a:r>
              <a:rPr lang="en-US" baseline="30000"/>
              <a:t>+</a:t>
            </a:r>
            <a:r>
              <a:rPr lang="en-US">
                <a:solidFill>
                  <a:srgbClr val="000000"/>
                </a:solidFill>
              </a:rPr>
              <a:t> from the body</a:t>
            </a:r>
            <a:endParaRPr/>
          </a:p>
          <a:p>
            <a:pPr marL="742950" lvl="1" indent="-285750" algn="l" rtl="0">
              <a:lnSpc>
                <a:spcPct val="100000"/>
              </a:lnSpc>
              <a:spcBef>
                <a:spcPts val="0"/>
              </a:spcBef>
              <a:spcAft>
                <a:spcPts val="0"/>
              </a:spcAft>
              <a:buClr>
                <a:srgbClr val="000000"/>
              </a:buClr>
              <a:buSzPts val="2400"/>
              <a:buFont typeface="Arial"/>
              <a:buChar char="–"/>
            </a:pPr>
            <a:r>
              <a:rPr lang="en-US">
                <a:solidFill>
                  <a:srgbClr val="000000"/>
                </a:solidFill>
              </a:rPr>
              <a:t>other buffer systems only reduce its concentration by binding it to other chemicals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49"/>
        <p:cNvGrpSpPr/>
        <p:nvPr/>
      </p:nvGrpSpPr>
      <p:grpSpPr>
        <a:xfrm>
          <a:off x="0" y="0"/>
          <a:ext cx="0" cy="0"/>
          <a:chOff x="0" y="0"/>
          <a:chExt cx="0" cy="0"/>
        </a:xfrm>
      </p:grpSpPr>
      <p:pic>
        <p:nvPicPr>
          <p:cNvPr id="850" name="Google Shape;850;p72" descr="sal25693_24_10"/>
          <p:cNvPicPr preferRelativeResize="0"/>
          <p:nvPr/>
        </p:nvPicPr>
        <p:blipFill rotWithShape="1">
          <a:blip r:embed="rId3">
            <a:alphaModFix/>
          </a:blip>
          <a:srcRect/>
          <a:stretch/>
        </p:blipFill>
        <p:spPr>
          <a:xfrm>
            <a:off x="228600" y="1277937"/>
            <a:ext cx="8686800" cy="5165726"/>
          </a:xfrm>
          <a:prstGeom prst="rect">
            <a:avLst/>
          </a:prstGeom>
          <a:noFill/>
          <a:ln>
            <a:noFill/>
          </a:ln>
        </p:spPr>
      </p:pic>
      <p:sp>
        <p:nvSpPr>
          <p:cNvPr id="851" name="Google Shape;851;p72"/>
          <p:cNvSpPr txBox="1">
            <a:spLocks noGrp="1"/>
          </p:cNvSpPr>
          <p:nvPr>
            <p:ph type="title" idx="4294967295"/>
          </p:nvPr>
        </p:nvSpPr>
        <p:spPr>
          <a:xfrm>
            <a:off x="-1" y="220662"/>
            <a:ext cx="9144002" cy="701676"/>
          </a:xfrm>
          <a:prstGeom prst="rect">
            <a:avLst/>
          </a:prstGeom>
          <a:noFill/>
          <a:ln>
            <a:noFill/>
          </a:ln>
        </p:spPr>
        <p:txBody>
          <a:bodyPr spcFirstLastPara="1" wrap="square" lIns="45700" tIns="45700" rIns="45700" bIns="45700" anchor="ctr" anchorCtr="0">
            <a:normAutofit/>
          </a:bodyPr>
          <a:lstStyle/>
          <a:p>
            <a:pPr marL="0" lvl="0" indent="0" algn="ctr" rtl="0">
              <a:lnSpc>
                <a:spcPct val="100000"/>
              </a:lnSpc>
              <a:spcBef>
                <a:spcPts val="0"/>
              </a:spcBef>
              <a:spcAft>
                <a:spcPts val="0"/>
              </a:spcAft>
              <a:buClr>
                <a:srgbClr val="000000"/>
              </a:buClr>
              <a:buSzPts val="4000"/>
              <a:buFont typeface="Arial"/>
              <a:buNone/>
            </a:pPr>
            <a:r>
              <a:rPr lang="en-US" sz="4000" b="1"/>
              <a:t>H</a:t>
            </a:r>
            <a:r>
              <a:rPr lang="en-US" baseline="30000"/>
              <a:t>+ </a:t>
            </a:r>
            <a:r>
              <a:rPr lang="en-US" sz="4000" b="1"/>
              <a:t>Secretion and Excretion in Kidney</a:t>
            </a:r>
            <a:endParaRPr/>
          </a:p>
        </p:txBody>
      </p:sp>
      <p:sp>
        <p:nvSpPr>
          <p:cNvPr id="852" name="Google Shape;852;p72"/>
          <p:cNvSpPr txBox="1"/>
          <p:nvPr/>
        </p:nvSpPr>
        <p:spPr>
          <a:xfrm>
            <a:off x="3609657" y="6278562"/>
            <a:ext cx="2118361" cy="41250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rgbClr val="000000"/>
                </a:solidFill>
                <a:latin typeface="Arial"/>
                <a:ea typeface="Arial"/>
                <a:cs typeface="Arial"/>
                <a:sym typeface="Arial"/>
              </a:rPr>
              <a:t>Figure 24.10</a:t>
            </a:r>
            <a:endParaRPr/>
          </a:p>
        </p:txBody>
      </p:sp>
      <p:sp>
        <p:nvSpPr>
          <p:cNvPr id="853" name="Google Shape;853;p72"/>
          <p:cNvSpPr txBox="1"/>
          <p:nvPr/>
        </p:nvSpPr>
        <p:spPr>
          <a:xfrm>
            <a:off x="4327525" y="2322512"/>
            <a:ext cx="127000" cy="127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Arial"/>
                <a:ea typeface="Arial"/>
                <a:cs typeface="Arial"/>
                <a:sym typeface="Arial"/>
              </a:rPr>
              <a:t>K</a:t>
            </a:r>
            <a:r>
              <a:rPr lang="en-US" sz="800" b="1" i="0" u="none" strike="noStrike" cap="none" baseline="30000">
                <a:solidFill>
                  <a:srgbClr val="000000"/>
                </a:solidFill>
                <a:latin typeface="Arial"/>
                <a:ea typeface="Arial"/>
                <a:cs typeface="Arial"/>
                <a:sym typeface="Arial"/>
              </a:rPr>
              <a:t>+</a:t>
            </a:r>
            <a:endParaRPr/>
          </a:p>
        </p:txBody>
      </p:sp>
      <p:sp>
        <p:nvSpPr>
          <p:cNvPr id="854" name="Google Shape;854;p72"/>
          <p:cNvSpPr txBox="1"/>
          <p:nvPr/>
        </p:nvSpPr>
        <p:spPr>
          <a:xfrm>
            <a:off x="7304087" y="2528887"/>
            <a:ext cx="182134" cy="127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Arial"/>
                <a:ea typeface="Arial"/>
                <a:cs typeface="Arial"/>
                <a:sym typeface="Arial"/>
              </a:rPr>
              <a:t>Na</a:t>
            </a:r>
            <a:r>
              <a:rPr lang="en-US" sz="800" b="1" i="0" u="none" strike="noStrike" cap="none" baseline="30000">
                <a:solidFill>
                  <a:srgbClr val="000000"/>
                </a:solidFill>
                <a:latin typeface="Arial"/>
                <a:ea typeface="Arial"/>
                <a:cs typeface="Arial"/>
                <a:sym typeface="Arial"/>
              </a:rPr>
              <a:t>+</a:t>
            </a:r>
            <a:endParaRPr/>
          </a:p>
        </p:txBody>
      </p:sp>
      <p:sp>
        <p:nvSpPr>
          <p:cNvPr id="855" name="Google Shape;855;p72"/>
          <p:cNvSpPr txBox="1"/>
          <p:nvPr/>
        </p:nvSpPr>
        <p:spPr>
          <a:xfrm>
            <a:off x="7886700" y="2281237"/>
            <a:ext cx="406020" cy="13028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Arial"/>
                <a:ea typeface="Arial"/>
                <a:cs typeface="Arial"/>
                <a:sym typeface="Arial"/>
              </a:rPr>
              <a:t>NaHCO</a:t>
            </a:r>
            <a:r>
              <a:rPr lang="en-US" sz="800" b="1" i="0" u="none" strike="noStrike" cap="none" baseline="-25000">
                <a:solidFill>
                  <a:srgbClr val="000000"/>
                </a:solidFill>
                <a:latin typeface="Arial"/>
                <a:ea typeface="Arial"/>
                <a:cs typeface="Arial"/>
                <a:sym typeface="Arial"/>
              </a:rPr>
              <a:t>3</a:t>
            </a:r>
            <a:endParaRPr/>
          </a:p>
        </p:txBody>
      </p:sp>
      <p:sp>
        <p:nvSpPr>
          <p:cNvPr id="856" name="Google Shape;856;p72"/>
          <p:cNvSpPr txBox="1"/>
          <p:nvPr/>
        </p:nvSpPr>
        <p:spPr>
          <a:xfrm>
            <a:off x="7867650" y="2670175"/>
            <a:ext cx="276143" cy="13028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Arial"/>
                <a:ea typeface="Arial"/>
                <a:cs typeface="Arial"/>
                <a:sym typeface="Arial"/>
              </a:rPr>
              <a:t>HCO</a:t>
            </a:r>
            <a:r>
              <a:rPr lang="en-US" sz="800" b="1" i="0" u="none" strike="noStrike" cap="none" baseline="-25000">
                <a:solidFill>
                  <a:srgbClr val="000000"/>
                </a:solidFill>
                <a:latin typeface="Arial"/>
                <a:ea typeface="Arial"/>
                <a:cs typeface="Arial"/>
                <a:sym typeface="Arial"/>
              </a:rPr>
              <a:t>3</a:t>
            </a:r>
            <a:endParaRPr/>
          </a:p>
        </p:txBody>
      </p:sp>
      <p:sp>
        <p:nvSpPr>
          <p:cNvPr id="857" name="Google Shape;857;p72"/>
          <p:cNvSpPr txBox="1"/>
          <p:nvPr/>
        </p:nvSpPr>
        <p:spPr>
          <a:xfrm>
            <a:off x="8186737" y="2616200"/>
            <a:ext cx="127001" cy="1270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Arial"/>
                <a:ea typeface="Arial"/>
                <a:cs typeface="Arial"/>
                <a:sym typeface="Arial"/>
              </a:rPr>
              <a:t>–</a:t>
            </a:r>
            <a:endParaRPr/>
          </a:p>
        </p:txBody>
      </p:sp>
      <p:sp>
        <p:nvSpPr>
          <p:cNvPr id="858" name="Google Shape;858;p72"/>
          <p:cNvSpPr txBox="1"/>
          <p:nvPr/>
        </p:nvSpPr>
        <p:spPr>
          <a:xfrm>
            <a:off x="5073650" y="2525712"/>
            <a:ext cx="182133" cy="127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Arial"/>
                <a:ea typeface="Arial"/>
                <a:cs typeface="Arial"/>
                <a:sym typeface="Arial"/>
              </a:rPr>
              <a:t>Na</a:t>
            </a:r>
            <a:r>
              <a:rPr lang="en-US" sz="800" b="1" i="0" u="none" strike="noStrike" cap="none" baseline="30000">
                <a:solidFill>
                  <a:srgbClr val="000000"/>
                </a:solidFill>
                <a:latin typeface="Arial"/>
                <a:ea typeface="Arial"/>
                <a:cs typeface="Arial"/>
                <a:sym typeface="Arial"/>
              </a:rPr>
              <a:t>+</a:t>
            </a:r>
            <a:endParaRPr/>
          </a:p>
        </p:txBody>
      </p:sp>
      <p:sp>
        <p:nvSpPr>
          <p:cNvPr id="859" name="Google Shape;859;p72"/>
          <p:cNvSpPr txBox="1"/>
          <p:nvPr/>
        </p:nvSpPr>
        <p:spPr>
          <a:xfrm>
            <a:off x="7375525" y="3706812"/>
            <a:ext cx="232817" cy="127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Arial"/>
                <a:ea typeface="Arial"/>
                <a:cs typeface="Arial"/>
                <a:sym typeface="Arial"/>
              </a:rPr>
              <a:t>CAH</a:t>
            </a:r>
            <a:endParaRPr/>
          </a:p>
        </p:txBody>
      </p:sp>
      <p:sp>
        <p:nvSpPr>
          <p:cNvPr id="860" name="Google Shape;860;p72"/>
          <p:cNvSpPr txBox="1"/>
          <p:nvPr/>
        </p:nvSpPr>
        <p:spPr>
          <a:xfrm>
            <a:off x="7861300" y="4806950"/>
            <a:ext cx="272406" cy="1270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Arial"/>
                <a:ea typeface="Arial"/>
                <a:cs typeface="Arial"/>
                <a:sym typeface="Arial"/>
              </a:rPr>
              <a:t>Urine</a:t>
            </a:r>
            <a:endParaRPr/>
          </a:p>
        </p:txBody>
      </p:sp>
      <p:sp>
        <p:nvSpPr>
          <p:cNvPr id="861" name="Google Shape;861;p72"/>
          <p:cNvSpPr txBox="1"/>
          <p:nvPr/>
        </p:nvSpPr>
        <p:spPr>
          <a:xfrm>
            <a:off x="4937125" y="3716337"/>
            <a:ext cx="232817" cy="127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Arial"/>
                <a:ea typeface="Arial"/>
                <a:cs typeface="Arial"/>
                <a:sym typeface="Arial"/>
              </a:rPr>
              <a:t>CAH</a:t>
            </a:r>
            <a:endParaRPr/>
          </a:p>
        </p:txBody>
      </p:sp>
      <p:sp>
        <p:nvSpPr>
          <p:cNvPr id="862" name="Google Shape;862;p72"/>
          <p:cNvSpPr txBox="1"/>
          <p:nvPr/>
        </p:nvSpPr>
        <p:spPr>
          <a:xfrm>
            <a:off x="4794250" y="4338637"/>
            <a:ext cx="202771" cy="13028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Arial"/>
                <a:ea typeface="Arial"/>
                <a:cs typeface="Arial"/>
                <a:sym typeface="Arial"/>
              </a:rPr>
              <a:t>CO</a:t>
            </a:r>
            <a:r>
              <a:rPr lang="en-US" sz="800" b="1" i="0" u="none" strike="noStrike" cap="none" baseline="-25000">
                <a:solidFill>
                  <a:srgbClr val="000000"/>
                </a:solidFill>
                <a:latin typeface="Arial"/>
                <a:ea typeface="Arial"/>
                <a:cs typeface="Arial"/>
                <a:sym typeface="Arial"/>
              </a:rPr>
              <a:t>2</a:t>
            </a:r>
            <a:endParaRPr/>
          </a:p>
        </p:txBody>
      </p:sp>
      <p:sp>
        <p:nvSpPr>
          <p:cNvPr id="863" name="Google Shape;863;p72"/>
          <p:cNvSpPr txBox="1"/>
          <p:nvPr/>
        </p:nvSpPr>
        <p:spPr>
          <a:xfrm>
            <a:off x="4144962" y="5464175"/>
            <a:ext cx="944266" cy="1270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Arial"/>
                <a:ea typeface="Arial"/>
                <a:cs typeface="Arial"/>
                <a:sym typeface="Arial"/>
              </a:rPr>
              <a:t>Aerobic respiration</a:t>
            </a:r>
            <a:endParaRPr/>
          </a:p>
        </p:txBody>
      </p:sp>
      <p:sp>
        <p:nvSpPr>
          <p:cNvPr id="864" name="Google Shape;864;p72"/>
          <p:cNvSpPr txBox="1"/>
          <p:nvPr/>
        </p:nvSpPr>
        <p:spPr>
          <a:xfrm>
            <a:off x="3122612" y="2546350"/>
            <a:ext cx="182134" cy="1270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Arial"/>
                <a:ea typeface="Arial"/>
                <a:cs typeface="Arial"/>
                <a:sym typeface="Arial"/>
              </a:rPr>
              <a:t>Na</a:t>
            </a:r>
            <a:r>
              <a:rPr lang="en-US" sz="800" b="1" i="0" u="none" strike="noStrike" cap="none" baseline="30000">
                <a:solidFill>
                  <a:srgbClr val="000000"/>
                </a:solidFill>
                <a:latin typeface="Arial"/>
                <a:ea typeface="Arial"/>
                <a:cs typeface="Arial"/>
                <a:sym typeface="Arial"/>
              </a:rPr>
              <a:t>+</a:t>
            </a:r>
            <a:endParaRPr/>
          </a:p>
        </p:txBody>
      </p:sp>
      <p:sp>
        <p:nvSpPr>
          <p:cNvPr id="865" name="Google Shape;865;p72"/>
          <p:cNvSpPr txBox="1"/>
          <p:nvPr/>
        </p:nvSpPr>
        <p:spPr>
          <a:xfrm>
            <a:off x="4432300" y="2762250"/>
            <a:ext cx="276143" cy="13028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Arial"/>
                <a:ea typeface="Arial"/>
                <a:cs typeface="Arial"/>
                <a:sym typeface="Arial"/>
              </a:rPr>
              <a:t>HCO</a:t>
            </a:r>
            <a:r>
              <a:rPr lang="en-US" sz="800" b="1" i="0" u="none" strike="noStrike" cap="none" baseline="-25000">
                <a:solidFill>
                  <a:srgbClr val="000000"/>
                </a:solidFill>
                <a:latin typeface="Arial"/>
                <a:ea typeface="Arial"/>
                <a:cs typeface="Arial"/>
                <a:sym typeface="Arial"/>
              </a:rPr>
              <a:t>3</a:t>
            </a:r>
            <a:endParaRPr/>
          </a:p>
        </p:txBody>
      </p:sp>
      <p:sp>
        <p:nvSpPr>
          <p:cNvPr id="866" name="Google Shape;866;p72"/>
          <p:cNvSpPr txBox="1"/>
          <p:nvPr/>
        </p:nvSpPr>
        <p:spPr>
          <a:xfrm>
            <a:off x="4767262" y="2744787"/>
            <a:ext cx="127001" cy="127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Arial"/>
                <a:ea typeface="Arial"/>
                <a:cs typeface="Arial"/>
                <a:sym typeface="Arial"/>
              </a:rPr>
              <a:t>–</a:t>
            </a:r>
            <a:endParaRPr/>
          </a:p>
        </p:txBody>
      </p:sp>
      <p:sp>
        <p:nvSpPr>
          <p:cNvPr id="867" name="Google Shape;867;p72"/>
          <p:cNvSpPr txBox="1"/>
          <p:nvPr/>
        </p:nvSpPr>
        <p:spPr>
          <a:xfrm>
            <a:off x="4856162" y="2744787"/>
            <a:ext cx="127001" cy="127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Arial"/>
                <a:ea typeface="Arial"/>
                <a:cs typeface="Arial"/>
                <a:sym typeface="Arial"/>
              </a:rPr>
              <a:t>+</a:t>
            </a:r>
            <a:endParaRPr/>
          </a:p>
        </p:txBody>
      </p:sp>
      <p:sp>
        <p:nvSpPr>
          <p:cNvPr id="868" name="Google Shape;868;p72"/>
          <p:cNvSpPr txBox="1"/>
          <p:nvPr/>
        </p:nvSpPr>
        <p:spPr>
          <a:xfrm>
            <a:off x="3335337" y="4375150"/>
            <a:ext cx="202771" cy="13028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Arial"/>
                <a:ea typeface="Arial"/>
                <a:cs typeface="Arial"/>
                <a:sym typeface="Arial"/>
              </a:rPr>
              <a:t>CO</a:t>
            </a:r>
            <a:r>
              <a:rPr lang="en-US" sz="800" b="1" i="0" u="none" strike="noStrike" cap="none" baseline="-25000">
                <a:solidFill>
                  <a:srgbClr val="000000"/>
                </a:solidFill>
                <a:latin typeface="Arial"/>
                <a:ea typeface="Arial"/>
                <a:cs typeface="Arial"/>
                <a:sym typeface="Arial"/>
              </a:rPr>
              <a:t>2</a:t>
            </a:r>
            <a:endParaRPr/>
          </a:p>
        </p:txBody>
      </p:sp>
      <p:sp>
        <p:nvSpPr>
          <p:cNvPr id="869" name="Google Shape;869;p72"/>
          <p:cNvSpPr txBox="1"/>
          <p:nvPr/>
        </p:nvSpPr>
        <p:spPr>
          <a:xfrm>
            <a:off x="3357562" y="2744787"/>
            <a:ext cx="127001" cy="127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Arial"/>
                <a:ea typeface="Arial"/>
                <a:cs typeface="Arial"/>
                <a:sym typeface="Arial"/>
              </a:rPr>
              <a:t>–</a:t>
            </a:r>
            <a:endParaRPr/>
          </a:p>
        </p:txBody>
      </p:sp>
      <p:sp>
        <p:nvSpPr>
          <p:cNvPr id="870" name="Google Shape;870;p72"/>
          <p:cNvSpPr txBox="1"/>
          <p:nvPr/>
        </p:nvSpPr>
        <p:spPr>
          <a:xfrm>
            <a:off x="2998787" y="3543300"/>
            <a:ext cx="313813" cy="13028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43C8F1"/>
              </a:buClr>
              <a:buSzPts val="800"/>
              <a:buFont typeface="Arial"/>
              <a:buNone/>
            </a:pPr>
            <a:r>
              <a:rPr lang="en-US" sz="800" b="1" i="0" u="none" strike="noStrike" cap="none">
                <a:solidFill>
                  <a:srgbClr val="43C8F1"/>
                </a:solidFill>
                <a:latin typeface="Arial"/>
                <a:ea typeface="Arial"/>
                <a:cs typeface="Arial"/>
                <a:sym typeface="Arial"/>
              </a:rPr>
              <a:t>H</a:t>
            </a:r>
            <a:r>
              <a:rPr lang="en-US" sz="800" b="1" i="0" u="none" strike="noStrike" cap="none" baseline="-25000">
                <a:solidFill>
                  <a:srgbClr val="000000"/>
                </a:solidFill>
                <a:latin typeface="Arial"/>
                <a:ea typeface="Arial"/>
                <a:cs typeface="Arial"/>
                <a:sym typeface="Arial"/>
              </a:rPr>
              <a:t>2</a:t>
            </a:r>
            <a:r>
              <a:rPr lang="en-US" sz="800" b="1" i="0" u="none" strike="noStrike" cap="none">
                <a:solidFill>
                  <a:srgbClr val="000000"/>
                </a:solidFill>
                <a:latin typeface="Arial"/>
                <a:ea typeface="Arial"/>
                <a:cs typeface="Arial"/>
                <a:sym typeface="Arial"/>
              </a:rPr>
              <a:t>CO</a:t>
            </a:r>
            <a:r>
              <a:rPr lang="en-US" sz="800" b="1" i="0" u="none" strike="noStrike" cap="none" baseline="-25000">
                <a:solidFill>
                  <a:srgbClr val="000000"/>
                </a:solidFill>
                <a:latin typeface="Arial"/>
                <a:ea typeface="Arial"/>
                <a:cs typeface="Arial"/>
                <a:sym typeface="Arial"/>
              </a:rPr>
              <a:t>3</a:t>
            </a:r>
            <a:endParaRPr/>
          </a:p>
        </p:txBody>
      </p:sp>
      <p:sp>
        <p:nvSpPr>
          <p:cNvPr id="871" name="Google Shape;871;p72"/>
          <p:cNvSpPr txBox="1"/>
          <p:nvPr/>
        </p:nvSpPr>
        <p:spPr>
          <a:xfrm>
            <a:off x="7637462" y="3360737"/>
            <a:ext cx="313813" cy="13028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43C8F1"/>
              </a:buClr>
              <a:buSzPts val="800"/>
              <a:buFont typeface="Arial"/>
              <a:buNone/>
            </a:pPr>
            <a:r>
              <a:rPr lang="en-US" sz="800" b="1" i="0" u="none" strike="noStrike" cap="none">
                <a:solidFill>
                  <a:srgbClr val="43C8F1"/>
                </a:solidFill>
                <a:latin typeface="Arial"/>
                <a:ea typeface="Arial"/>
                <a:cs typeface="Arial"/>
                <a:sym typeface="Arial"/>
              </a:rPr>
              <a:t>H</a:t>
            </a:r>
            <a:r>
              <a:rPr lang="en-US" sz="800" b="1" i="0" u="none" strike="noStrike" cap="none" baseline="-25000">
                <a:solidFill>
                  <a:srgbClr val="000000"/>
                </a:solidFill>
                <a:latin typeface="Arial"/>
                <a:ea typeface="Arial"/>
                <a:cs typeface="Arial"/>
                <a:sym typeface="Arial"/>
              </a:rPr>
              <a:t>2</a:t>
            </a:r>
            <a:r>
              <a:rPr lang="en-US" sz="800" b="1" i="0" u="none" strike="noStrike" cap="none">
                <a:solidFill>
                  <a:srgbClr val="000000"/>
                </a:solidFill>
                <a:latin typeface="Arial"/>
                <a:ea typeface="Arial"/>
                <a:cs typeface="Arial"/>
                <a:sym typeface="Arial"/>
              </a:rPr>
              <a:t>CO</a:t>
            </a:r>
            <a:r>
              <a:rPr lang="en-US" sz="800" b="1" i="0" u="none" strike="noStrike" cap="none" baseline="-25000">
                <a:solidFill>
                  <a:srgbClr val="000000"/>
                </a:solidFill>
                <a:latin typeface="Arial"/>
                <a:ea typeface="Arial"/>
                <a:cs typeface="Arial"/>
                <a:sym typeface="Arial"/>
              </a:rPr>
              <a:t>3</a:t>
            </a:r>
            <a:endParaRPr/>
          </a:p>
        </p:txBody>
      </p:sp>
      <p:sp>
        <p:nvSpPr>
          <p:cNvPr id="872" name="Google Shape;872;p72"/>
          <p:cNvSpPr txBox="1"/>
          <p:nvPr/>
        </p:nvSpPr>
        <p:spPr>
          <a:xfrm>
            <a:off x="7367587" y="4021137"/>
            <a:ext cx="202771" cy="13028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43C8F1"/>
              </a:buClr>
              <a:buSzPts val="800"/>
              <a:buFont typeface="Arial"/>
              <a:buNone/>
            </a:pPr>
            <a:r>
              <a:rPr lang="en-US" sz="800" b="1" i="0" u="none" strike="noStrike" cap="none">
                <a:solidFill>
                  <a:srgbClr val="43C8F1"/>
                </a:solidFill>
                <a:latin typeface="Arial"/>
                <a:ea typeface="Arial"/>
                <a:cs typeface="Arial"/>
                <a:sym typeface="Arial"/>
              </a:rPr>
              <a:t>H</a:t>
            </a:r>
            <a:r>
              <a:rPr lang="en-US" sz="800" b="1" i="0" u="none" strike="noStrike" cap="none" baseline="-25000">
                <a:solidFill>
                  <a:srgbClr val="000000"/>
                </a:solidFill>
                <a:latin typeface="Arial"/>
                <a:ea typeface="Arial"/>
                <a:cs typeface="Arial"/>
                <a:sym typeface="Arial"/>
              </a:rPr>
              <a:t>2</a:t>
            </a:r>
            <a:r>
              <a:rPr lang="en-US" sz="800" b="1" i="0" u="none" strike="noStrike" cap="none">
                <a:solidFill>
                  <a:srgbClr val="000000"/>
                </a:solidFill>
                <a:latin typeface="Arial"/>
                <a:ea typeface="Arial"/>
                <a:cs typeface="Arial"/>
                <a:sym typeface="Arial"/>
              </a:rPr>
              <a:t>O</a:t>
            </a:r>
            <a:endParaRPr/>
          </a:p>
        </p:txBody>
      </p:sp>
      <p:sp>
        <p:nvSpPr>
          <p:cNvPr id="873" name="Google Shape;873;p72"/>
          <p:cNvSpPr txBox="1"/>
          <p:nvPr/>
        </p:nvSpPr>
        <p:spPr>
          <a:xfrm>
            <a:off x="7583487" y="5281612"/>
            <a:ext cx="407691" cy="127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Arial"/>
                <a:ea typeface="Arial"/>
                <a:cs typeface="Arial"/>
                <a:sym typeface="Arial"/>
              </a:rPr>
              <a:t>Antiport</a:t>
            </a:r>
            <a:endParaRPr/>
          </a:p>
        </p:txBody>
      </p:sp>
      <p:sp>
        <p:nvSpPr>
          <p:cNvPr id="874" name="Google Shape;874;p72"/>
          <p:cNvSpPr txBox="1"/>
          <p:nvPr/>
        </p:nvSpPr>
        <p:spPr>
          <a:xfrm>
            <a:off x="7583487" y="5532437"/>
            <a:ext cx="977752" cy="22527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Arial"/>
                <a:ea typeface="Arial"/>
                <a:cs typeface="Arial"/>
                <a:sym typeface="Arial"/>
              </a:rPr>
              <a:t>Diffusion through a</a:t>
            </a:r>
            <a:endParaRPr/>
          </a:p>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Arial"/>
                <a:ea typeface="Arial"/>
                <a:cs typeface="Arial"/>
                <a:sym typeface="Arial"/>
              </a:rPr>
              <a:t>membrane channel</a:t>
            </a:r>
            <a:endParaRPr/>
          </a:p>
        </p:txBody>
      </p:sp>
      <p:sp>
        <p:nvSpPr>
          <p:cNvPr id="875" name="Google Shape;875;p72"/>
          <p:cNvSpPr txBox="1"/>
          <p:nvPr/>
        </p:nvSpPr>
        <p:spPr>
          <a:xfrm>
            <a:off x="7583487" y="5867400"/>
            <a:ext cx="1073647" cy="22527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Arial"/>
                <a:ea typeface="Arial"/>
                <a:cs typeface="Arial"/>
                <a:sym typeface="Arial"/>
              </a:rPr>
              <a:t>Diffusion through the</a:t>
            </a:r>
            <a:endParaRPr/>
          </a:p>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Arial"/>
                <a:ea typeface="Arial"/>
                <a:cs typeface="Arial"/>
                <a:sym typeface="Arial"/>
              </a:rPr>
              <a:t>membrane lipid</a:t>
            </a:r>
            <a:endParaRPr/>
          </a:p>
        </p:txBody>
      </p:sp>
      <p:sp>
        <p:nvSpPr>
          <p:cNvPr id="876" name="Google Shape;876;p72"/>
          <p:cNvSpPr txBox="1"/>
          <p:nvPr/>
        </p:nvSpPr>
        <p:spPr>
          <a:xfrm>
            <a:off x="7273925" y="5081587"/>
            <a:ext cx="199083" cy="127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Arial"/>
                <a:ea typeface="Arial"/>
                <a:cs typeface="Arial"/>
                <a:sym typeface="Arial"/>
              </a:rPr>
              <a:t>Key</a:t>
            </a:r>
            <a:endParaRPr/>
          </a:p>
        </p:txBody>
      </p:sp>
      <p:sp>
        <p:nvSpPr>
          <p:cNvPr id="877" name="Google Shape;877;p72"/>
          <p:cNvSpPr txBox="1"/>
          <p:nvPr/>
        </p:nvSpPr>
        <p:spPr>
          <a:xfrm>
            <a:off x="7451725" y="4202112"/>
            <a:ext cx="127000" cy="127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Arial"/>
                <a:ea typeface="Arial"/>
                <a:cs typeface="Arial"/>
                <a:sym typeface="Arial"/>
              </a:rPr>
              <a:t>+</a:t>
            </a:r>
            <a:endParaRPr/>
          </a:p>
        </p:txBody>
      </p:sp>
      <p:sp>
        <p:nvSpPr>
          <p:cNvPr id="878" name="Google Shape;878;p72"/>
          <p:cNvSpPr txBox="1"/>
          <p:nvPr/>
        </p:nvSpPr>
        <p:spPr>
          <a:xfrm>
            <a:off x="7424737" y="4354512"/>
            <a:ext cx="202771" cy="13028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Arial"/>
                <a:ea typeface="Arial"/>
                <a:cs typeface="Arial"/>
                <a:sym typeface="Arial"/>
              </a:rPr>
              <a:t>CO</a:t>
            </a:r>
            <a:r>
              <a:rPr lang="en-US" sz="800" b="1" i="0" u="none" strike="noStrike" cap="none" baseline="-25000">
                <a:solidFill>
                  <a:srgbClr val="000000"/>
                </a:solidFill>
                <a:latin typeface="Arial"/>
                <a:ea typeface="Arial"/>
                <a:cs typeface="Arial"/>
                <a:sym typeface="Arial"/>
              </a:rPr>
              <a:t>2</a:t>
            </a:r>
            <a:endParaRPr/>
          </a:p>
        </p:txBody>
      </p:sp>
      <p:sp>
        <p:nvSpPr>
          <p:cNvPr id="879" name="Google Shape;879;p72"/>
          <p:cNvSpPr txBox="1"/>
          <p:nvPr/>
        </p:nvSpPr>
        <p:spPr>
          <a:xfrm>
            <a:off x="2997200" y="4125912"/>
            <a:ext cx="127000" cy="127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Arial"/>
                <a:ea typeface="Arial"/>
                <a:cs typeface="Arial"/>
                <a:sym typeface="Arial"/>
              </a:rPr>
              <a:t>2</a:t>
            </a:r>
            <a:endParaRPr/>
          </a:p>
        </p:txBody>
      </p:sp>
      <p:sp>
        <p:nvSpPr>
          <p:cNvPr id="880" name="Google Shape;880;p72"/>
          <p:cNvSpPr txBox="1"/>
          <p:nvPr/>
        </p:nvSpPr>
        <p:spPr>
          <a:xfrm>
            <a:off x="3248025" y="3228975"/>
            <a:ext cx="127000" cy="1270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Arial"/>
                <a:ea typeface="Arial"/>
                <a:cs typeface="Arial"/>
                <a:sym typeface="Arial"/>
              </a:rPr>
              <a:t>1</a:t>
            </a:r>
            <a:endParaRPr/>
          </a:p>
        </p:txBody>
      </p:sp>
      <p:sp>
        <p:nvSpPr>
          <p:cNvPr id="881" name="Google Shape;881;p72"/>
          <p:cNvSpPr txBox="1"/>
          <p:nvPr/>
        </p:nvSpPr>
        <p:spPr>
          <a:xfrm>
            <a:off x="3367087" y="2401887"/>
            <a:ext cx="127001" cy="127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Arial"/>
                <a:ea typeface="Arial"/>
                <a:cs typeface="Arial"/>
                <a:sym typeface="Arial"/>
              </a:rPr>
              <a:t>8</a:t>
            </a:r>
            <a:endParaRPr/>
          </a:p>
        </p:txBody>
      </p:sp>
      <p:sp>
        <p:nvSpPr>
          <p:cNvPr id="882" name="Google Shape;882;p72"/>
          <p:cNvSpPr txBox="1"/>
          <p:nvPr/>
        </p:nvSpPr>
        <p:spPr>
          <a:xfrm>
            <a:off x="4695825" y="3030537"/>
            <a:ext cx="127000" cy="127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Arial"/>
                <a:ea typeface="Arial"/>
                <a:cs typeface="Arial"/>
                <a:sym typeface="Arial"/>
              </a:rPr>
              <a:t>5</a:t>
            </a:r>
            <a:endParaRPr/>
          </a:p>
        </p:txBody>
      </p:sp>
      <p:sp>
        <p:nvSpPr>
          <p:cNvPr id="883" name="Google Shape;883;p72"/>
          <p:cNvSpPr txBox="1"/>
          <p:nvPr/>
        </p:nvSpPr>
        <p:spPr>
          <a:xfrm>
            <a:off x="7196137" y="3713162"/>
            <a:ext cx="127001" cy="127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Arial"/>
                <a:ea typeface="Arial"/>
                <a:cs typeface="Arial"/>
                <a:sym typeface="Arial"/>
              </a:rPr>
              <a:t>10</a:t>
            </a:r>
            <a:endParaRPr/>
          </a:p>
        </p:txBody>
      </p:sp>
      <p:sp>
        <p:nvSpPr>
          <p:cNvPr id="884" name="Google Shape;884;p72"/>
          <p:cNvSpPr txBox="1"/>
          <p:nvPr/>
        </p:nvSpPr>
        <p:spPr>
          <a:xfrm>
            <a:off x="7646987" y="4557712"/>
            <a:ext cx="127001" cy="127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Arial"/>
                <a:ea typeface="Arial"/>
                <a:cs typeface="Arial"/>
                <a:sym typeface="Arial"/>
              </a:rPr>
              <a:t>11</a:t>
            </a:r>
            <a:endParaRPr/>
          </a:p>
        </p:txBody>
      </p:sp>
      <p:sp>
        <p:nvSpPr>
          <p:cNvPr id="885" name="Google Shape;885;p72"/>
          <p:cNvSpPr txBox="1"/>
          <p:nvPr/>
        </p:nvSpPr>
        <p:spPr>
          <a:xfrm>
            <a:off x="7115175" y="2901950"/>
            <a:ext cx="127000" cy="1270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Arial"/>
                <a:ea typeface="Arial"/>
                <a:cs typeface="Arial"/>
                <a:sym typeface="Arial"/>
              </a:rPr>
              <a:t>6</a:t>
            </a:r>
            <a:endParaRPr/>
          </a:p>
        </p:txBody>
      </p:sp>
      <p:sp>
        <p:nvSpPr>
          <p:cNvPr id="886" name="Google Shape;886;p72"/>
          <p:cNvSpPr txBox="1"/>
          <p:nvPr/>
        </p:nvSpPr>
        <p:spPr>
          <a:xfrm>
            <a:off x="7951787" y="2087562"/>
            <a:ext cx="127001" cy="127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Arial"/>
                <a:ea typeface="Arial"/>
                <a:cs typeface="Arial"/>
                <a:sym typeface="Arial"/>
              </a:rPr>
              <a:t>7</a:t>
            </a:r>
            <a:endParaRPr/>
          </a:p>
        </p:txBody>
      </p:sp>
      <p:sp>
        <p:nvSpPr>
          <p:cNvPr id="887" name="Google Shape;887;p72"/>
          <p:cNvSpPr txBox="1"/>
          <p:nvPr/>
        </p:nvSpPr>
        <p:spPr>
          <a:xfrm>
            <a:off x="7958137" y="3146425"/>
            <a:ext cx="127001" cy="1270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Arial"/>
                <a:ea typeface="Arial"/>
                <a:cs typeface="Arial"/>
                <a:sym typeface="Arial"/>
              </a:rPr>
              <a:t>9</a:t>
            </a:r>
            <a:endParaRPr/>
          </a:p>
        </p:txBody>
      </p:sp>
      <p:sp>
        <p:nvSpPr>
          <p:cNvPr id="888" name="Google Shape;888;p72"/>
          <p:cNvSpPr txBox="1"/>
          <p:nvPr/>
        </p:nvSpPr>
        <p:spPr>
          <a:xfrm>
            <a:off x="4705350" y="3725862"/>
            <a:ext cx="127000" cy="127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Arial"/>
                <a:ea typeface="Arial"/>
                <a:cs typeface="Arial"/>
                <a:sym typeface="Arial"/>
              </a:rPr>
              <a:t>4</a:t>
            </a:r>
            <a:endParaRPr/>
          </a:p>
        </p:txBody>
      </p:sp>
      <p:sp>
        <p:nvSpPr>
          <p:cNvPr id="889" name="Google Shape;889;p72"/>
          <p:cNvSpPr txBox="1"/>
          <p:nvPr/>
        </p:nvSpPr>
        <p:spPr>
          <a:xfrm>
            <a:off x="4711700" y="4210050"/>
            <a:ext cx="127000" cy="1270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Arial"/>
                <a:ea typeface="Arial"/>
                <a:cs typeface="Arial"/>
                <a:sym typeface="Arial"/>
              </a:rPr>
              <a:t>3</a:t>
            </a:r>
            <a:endParaRPr/>
          </a:p>
        </p:txBody>
      </p:sp>
      <p:sp>
        <p:nvSpPr>
          <p:cNvPr id="890" name="Google Shape;890;p72"/>
          <p:cNvSpPr txBox="1"/>
          <p:nvPr/>
        </p:nvSpPr>
        <p:spPr>
          <a:xfrm>
            <a:off x="292100" y="1316037"/>
            <a:ext cx="127000" cy="127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Arial"/>
                <a:ea typeface="Arial"/>
                <a:cs typeface="Arial"/>
                <a:sym typeface="Arial"/>
              </a:rPr>
              <a:t>1</a:t>
            </a:r>
            <a:endParaRPr/>
          </a:p>
        </p:txBody>
      </p:sp>
      <p:sp>
        <p:nvSpPr>
          <p:cNvPr id="891" name="Google Shape;891;p72"/>
          <p:cNvSpPr txBox="1"/>
          <p:nvPr/>
        </p:nvSpPr>
        <p:spPr>
          <a:xfrm>
            <a:off x="466724" y="1338262"/>
            <a:ext cx="1589535" cy="263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Arial"/>
                <a:ea typeface="Arial"/>
                <a:cs typeface="Arial"/>
                <a:sym typeface="Arial"/>
              </a:rPr>
              <a:t>H</a:t>
            </a:r>
            <a:r>
              <a:rPr lang="en-US" sz="800" b="1" i="0" u="none" strike="noStrike" cap="none" baseline="30000">
                <a:solidFill>
                  <a:srgbClr val="000000"/>
                </a:solidFill>
                <a:latin typeface="Arial"/>
                <a:ea typeface="Arial"/>
                <a:cs typeface="Arial"/>
                <a:sym typeface="Arial"/>
              </a:rPr>
              <a:t>+</a:t>
            </a:r>
            <a:r>
              <a:rPr lang="en-US" sz="800" b="1" i="0" u="none" strike="noStrike" cap="none">
                <a:solidFill>
                  <a:srgbClr val="000000"/>
                </a:solidFill>
                <a:latin typeface="Arial"/>
                <a:ea typeface="Arial"/>
                <a:cs typeface="Arial"/>
                <a:sym typeface="Arial"/>
              </a:rPr>
              <a:t> in blood reacts with HCO</a:t>
            </a:r>
            <a:r>
              <a:rPr lang="en-US" sz="800" b="1" i="0" u="none" strike="noStrike" cap="none" baseline="-25000">
                <a:solidFill>
                  <a:srgbClr val="000000"/>
                </a:solidFill>
                <a:latin typeface="Arial"/>
                <a:ea typeface="Arial"/>
                <a:cs typeface="Arial"/>
                <a:sym typeface="Arial"/>
              </a:rPr>
              <a:t>3</a:t>
            </a:r>
            <a:r>
              <a:rPr lang="en-US" sz="800" b="1" i="0" u="none" strike="noStrike" cap="none" baseline="30000">
                <a:solidFill>
                  <a:srgbClr val="000000"/>
                </a:solidFill>
                <a:latin typeface="Arial"/>
                <a:ea typeface="Arial"/>
                <a:cs typeface="Arial"/>
                <a:sym typeface="Arial"/>
              </a:rPr>
              <a:t>–</a:t>
            </a:r>
            <a:r>
              <a:rPr lang="en-US" sz="800" b="1" i="0" u="none" strike="noStrike" cap="none">
                <a:solidFill>
                  <a:srgbClr val="000000"/>
                </a:solidFill>
                <a:latin typeface="Arial"/>
                <a:ea typeface="Arial"/>
                <a:cs typeface="Arial"/>
                <a:sym typeface="Arial"/>
              </a:rPr>
              <a:t> to</a:t>
            </a:r>
            <a:endParaRPr/>
          </a:p>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Arial"/>
                <a:ea typeface="Arial"/>
                <a:cs typeface="Arial"/>
                <a:sym typeface="Arial"/>
              </a:rPr>
              <a:t>form H</a:t>
            </a:r>
            <a:r>
              <a:rPr lang="en-US" sz="800" b="1" i="0" u="none" strike="noStrike" cap="none" baseline="-25000">
                <a:solidFill>
                  <a:srgbClr val="000000"/>
                </a:solidFill>
                <a:latin typeface="Arial"/>
                <a:ea typeface="Arial"/>
                <a:cs typeface="Arial"/>
                <a:sym typeface="Arial"/>
              </a:rPr>
              <a:t>2</a:t>
            </a:r>
            <a:r>
              <a:rPr lang="en-US" sz="800" b="1" i="0" u="none" strike="noStrike" cap="none">
                <a:solidFill>
                  <a:srgbClr val="000000"/>
                </a:solidFill>
                <a:latin typeface="Arial"/>
                <a:ea typeface="Arial"/>
                <a:cs typeface="Arial"/>
                <a:sym typeface="Arial"/>
              </a:rPr>
              <a:t>CO</a:t>
            </a:r>
            <a:r>
              <a:rPr lang="en-US" sz="800" b="1" i="0" u="none" strike="noStrike" cap="none" baseline="-25000">
                <a:solidFill>
                  <a:srgbClr val="000000"/>
                </a:solidFill>
                <a:latin typeface="Arial"/>
                <a:ea typeface="Arial"/>
                <a:cs typeface="Arial"/>
                <a:sym typeface="Arial"/>
              </a:rPr>
              <a:t>3</a:t>
            </a:r>
            <a:r>
              <a:rPr lang="en-US" sz="800" b="1" i="0" u="none" strike="noStrike" cap="none">
                <a:solidFill>
                  <a:srgbClr val="000000"/>
                </a:solidFill>
                <a:latin typeface="Arial"/>
                <a:ea typeface="Arial"/>
                <a:cs typeface="Arial"/>
                <a:sym typeface="Arial"/>
              </a:rPr>
              <a:t>.</a:t>
            </a:r>
            <a:endParaRPr/>
          </a:p>
        </p:txBody>
      </p:sp>
      <p:sp>
        <p:nvSpPr>
          <p:cNvPr id="892" name="Google Shape;892;p72"/>
          <p:cNvSpPr txBox="1"/>
          <p:nvPr/>
        </p:nvSpPr>
        <p:spPr>
          <a:xfrm>
            <a:off x="300037" y="1722437"/>
            <a:ext cx="127001" cy="127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Arial"/>
                <a:ea typeface="Arial"/>
                <a:cs typeface="Arial"/>
                <a:sym typeface="Arial"/>
              </a:rPr>
              <a:t>2</a:t>
            </a:r>
            <a:endParaRPr/>
          </a:p>
        </p:txBody>
      </p:sp>
      <p:sp>
        <p:nvSpPr>
          <p:cNvPr id="893" name="Google Shape;893;p72"/>
          <p:cNvSpPr txBox="1"/>
          <p:nvPr/>
        </p:nvSpPr>
        <p:spPr>
          <a:xfrm>
            <a:off x="464839" y="1749854"/>
            <a:ext cx="1632944" cy="26388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Arial"/>
                <a:ea typeface="Arial"/>
                <a:cs typeface="Arial"/>
                <a:sym typeface="Arial"/>
              </a:rPr>
              <a:t>H</a:t>
            </a:r>
            <a:r>
              <a:rPr lang="en-US" sz="800" b="1" i="0" u="none" strike="noStrike" cap="none" baseline="-25000">
                <a:solidFill>
                  <a:srgbClr val="000000"/>
                </a:solidFill>
                <a:latin typeface="Arial"/>
                <a:ea typeface="Arial"/>
                <a:cs typeface="Arial"/>
                <a:sym typeface="Arial"/>
              </a:rPr>
              <a:t>2</a:t>
            </a:r>
            <a:r>
              <a:rPr lang="en-US" sz="800" b="1" i="0" u="none" strike="noStrike" cap="none">
                <a:solidFill>
                  <a:srgbClr val="000000"/>
                </a:solidFill>
                <a:latin typeface="Arial"/>
                <a:ea typeface="Arial"/>
                <a:cs typeface="Arial"/>
                <a:sym typeface="Arial"/>
              </a:rPr>
              <a:t>CO</a:t>
            </a:r>
            <a:r>
              <a:rPr lang="en-US" sz="800" b="1" i="0" u="none" strike="noStrike" cap="none" baseline="-25000">
                <a:solidFill>
                  <a:srgbClr val="000000"/>
                </a:solidFill>
                <a:latin typeface="Arial"/>
                <a:ea typeface="Arial"/>
                <a:cs typeface="Arial"/>
                <a:sym typeface="Arial"/>
              </a:rPr>
              <a:t>3</a:t>
            </a:r>
            <a:r>
              <a:rPr lang="en-US" sz="800" b="1" i="0" u="none" strike="noStrike" cap="none">
                <a:solidFill>
                  <a:srgbClr val="000000"/>
                </a:solidFill>
                <a:latin typeface="Arial"/>
                <a:ea typeface="Arial"/>
                <a:cs typeface="Arial"/>
                <a:sym typeface="Arial"/>
              </a:rPr>
              <a:t> decomposes into H</a:t>
            </a:r>
            <a:r>
              <a:rPr lang="en-US" sz="800" b="1" i="0" u="none" strike="noStrike" cap="none" baseline="-25000">
                <a:solidFill>
                  <a:srgbClr val="000000"/>
                </a:solidFill>
                <a:latin typeface="Arial"/>
                <a:ea typeface="Arial"/>
                <a:cs typeface="Arial"/>
                <a:sym typeface="Arial"/>
              </a:rPr>
              <a:t>2</a:t>
            </a:r>
            <a:r>
              <a:rPr lang="en-US" sz="800" b="1" i="0" u="none" strike="noStrike" cap="none">
                <a:solidFill>
                  <a:srgbClr val="000000"/>
                </a:solidFill>
                <a:latin typeface="Arial"/>
                <a:ea typeface="Arial"/>
                <a:cs typeface="Arial"/>
                <a:sym typeface="Arial"/>
              </a:rPr>
              <a:t>O and</a:t>
            </a:r>
            <a:endParaRPr/>
          </a:p>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Arial"/>
                <a:ea typeface="Arial"/>
                <a:cs typeface="Arial"/>
                <a:sym typeface="Arial"/>
              </a:rPr>
              <a:t>CO</a:t>
            </a:r>
            <a:r>
              <a:rPr lang="en-US" sz="800" b="1" i="0" u="none" strike="noStrike" cap="none" baseline="-25000">
                <a:solidFill>
                  <a:srgbClr val="000000"/>
                </a:solidFill>
                <a:latin typeface="Arial"/>
                <a:ea typeface="Arial"/>
                <a:cs typeface="Arial"/>
                <a:sym typeface="Arial"/>
              </a:rPr>
              <a:t>2</a:t>
            </a:r>
            <a:r>
              <a:rPr lang="en-US" sz="800" b="1" i="0" u="none" strike="noStrike" cap="none">
                <a:solidFill>
                  <a:srgbClr val="000000"/>
                </a:solidFill>
                <a:latin typeface="Arial"/>
                <a:ea typeface="Arial"/>
                <a:cs typeface="Arial"/>
                <a:sym typeface="Arial"/>
              </a:rPr>
              <a:t>, which enter the tubule cell.</a:t>
            </a:r>
            <a:endParaRPr/>
          </a:p>
        </p:txBody>
      </p:sp>
      <p:sp>
        <p:nvSpPr>
          <p:cNvPr id="894" name="Google Shape;894;p72"/>
          <p:cNvSpPr txBox="1"/>
          <p:nvPr/>
        </p:nvSpPr>
        <p:spPr>
          <a:xfrm>
            <a:off x="300037" y="2144712"/>
            <a:ext cx="127001" cy="127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Arial"/>
                <a:ea typeface="Arial"/>
                <a:cs typeface="Arial"/>
                <a:sym typeface="Arial"/>
              </a:rPr>
              <a:t>3</a:t>
            </a:r>
            <a:endParaRPr/>
          </a:p>
        </p:txBody>
      </p:sp>
      <p:sp>
        <p:nvSpPr>
          <p:cNvPr id="895" name="Google Shape;895;p72"/>
          <p:cNvSpPr txBox="1"/>
          <p:nvPr/>
        </p:nvSpPr>
        <p:spPr>
          <a:xfrm>
            <a:off x="293687" y="2700337"/>
            <a:ext cx="127001" cy="127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Arial"/>
                <a:ea typeface="Arial"/>
                <a:cs typeface="Arial"/>
                <a:sym typeface="Arial"/>
              </a:rPr>
              <a:t>4</a:t>
            </a:r>
            <a:endParaRPr/>
          </a:p>
        </p:txBody>
      </p:sp>
      <p:sp>
        <p:nvSpPr>
          <p:cNvPr id="896" name="Google Shape;896;p72"/>
          <p:cNvSpPr txBox="1"/>
          <p:nvPr/>
        </p:nvSpPr>
        <p:spPr>
          <a:xfrm>
            <a:off x="466725" y="2722562"/>
            <a:ext cx="1836242" cy="24458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Arial"/>
                <a:ea typeface="Arial"/>
                <a:cs typeface="Arial"/>
                <a:sym typeface="Arial"/>
              </a:rPr>
              <a:t>Carbonic anhydrase (CAH) combines</a:t>
            </a:r>
            <a:endParaRPr/>
          </a:p>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Arial"/>
                <a:ea typeface="Arial"/>
                <a:cs typeface="Arial"/>
                <a:sym typeface="Arial"/>
              </a:rPr>
              <a:t>H</a:t>
            </a:r>
            <a:r>
              <a:rPr lang="en-US" sz="800" b="1" i="0" u="none" strike="noStrike" cap="none" baseline="-25000">
                <a:solidFill>
                  <a:srgbClr val="000000"/>
                </a:solidFill>
                <a:latin typeface="Arial"/>
                <a:ea typeface="Arial"/>
                <a:cs typeface="Arial"/>
                <a:sym typeface="Arial"/>
              </a:rPr>
              <a:t>2</a:t>
            </a:r>
            <a:r>
              <a:rPr lang="en-US" sz="800" b="1" i="0" u="none" strike="noStrike" cap="none">
                <a:solidFill>
                  <a:srgbClr val="000000"/>
                </a:solidFill>
                <a:latin typeface="Arial"/>
                <a:ea typeface="Arial"/>
                <a:cs typeface="Arial"/>
                <a:sym typeface="Arial"/>
              </a:rPr>
              <a:t>O and CO</a:t>
            </a:r>
            <a:r>
              <a:rPr lang="en-US" sz="800" b="1" i="0" u="none" strike="noStrike" cap="none" baseline="-25000">
                <a:solidFill>
                  <a:srgbClr val="000000"/>
                </a:solidFill>
                <a:latin typeface="Arial"/>
                <a:ea typeface="Arial"/>
                <a:cs typeface="Arial"/>
                <a:sym typeface="Arial"/>
              </a:rPr>
              <a:t>2</a:t>
            </a:r>
            <a:r>
              <a:rPr lang="en-US" sz="800" b="1" i="0" u="none" strike="noStrike" cap="none">
                <a:solidFill>
                  <a:srgbClr val="000000"/>
                </a:solidFill>
                <a:latin typeface="Arial"/>
                <a:ea typeface="Arial"/>
                <a:cs typeface="Arial"/>
                <a:sym typeface="Arial"/>
              </a:rPr>
              <a:t> to re-form H</a:t>
            </a:r>
            <a:r>
              <a:rPr lang="en-US" sz="800" b="1" i="0" u="none" strike="noStrike" cap="none" baseline="-25000">
                <a:solidFill>
                  <a:srgbClr val="000000"/>
                </a:solidFill>
                <a:latin typeface="Arial"/>
                <a:ea typeface="Arial"/>
                <a:cs typeface="Arial"/>
                <a:sym typeface="Arial"/>
              </a:rPr>
              <a:t>2</a:t>
            </a:r>
            <a:r>
              <a:rPr lang="en-US" sz="800" b="1" i="0" u="none" strike="noStrike" cap="none">
                <a:solidFill>
                  <a:srgbClr val="000000"/>
                </a:solidFill>
                <a:latin typeface="Arial"/>
                <a:ea typeface="Arial"/>
                <a:cs typeface="Arial"/>
                <a:sym typeface="Arial"/>
              </a:rPr>
              <a:t>CO</a:t>
            </a:r>
            <a:r>
              <a:rPr lang="en-US" sz="800" b="1" i="0" u="none" strike="noStrike" cap="none" baseline="-25000">
                <a:solidFill>
                  <a:srgbClr val="000000"/>
                </a:solidFill>
                <a:latin typeface="Arial"/>
                <a:ea typeface="Arial"/>
                <a:cs typeface="Arial"/>
                <a:sym typeface="Arial"/>
              </a:rPr>
              <a:t>3</a:t>
            </a:r>
            <a:r>
              <a:rPr lang="en-US" sz="800" b="1" i="0" u="none" strike="noStrike" cap="none">
                <a:solidFill>
                  <a:srgbClr val="000000"/>
                </a:solidFill>
                <a:latin typeface="Arial"/>
                <a:ea typeface="Arial"/>
                <a:cs typeface="Arial"/>
                <a:sym typeface="Arial"/>
              </a:rPr>
              <a:t>.</a:t>
            </a:r>
            <a:endParaRPr/>
          </a:p>
        </p:txBody>
      </p:sp>
      <p:sp>
        <p:nvSpPr>
          <p:cNvPr id="897" name="Google Shape;897;p72"/>
          <p:cNvSpPr txBox="1"/>
          <p:nvPr/>
        </p:nvSpPr>
        <p:spPr>
          <a:xfrm>
            <a:off x="300037" y="3138487"/>
            <a:ext cx="127001" cy="127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Arial"/>
                <a:ea typeface="Arial"/>
                <a:cs typeface="Arial"/>
                <a:sym typeface="Arial"/>
              </a:rPr>
              <a:t>5</a:t>
            </a:r>
            <a:endParaRPr/>
          </a:p>
        </p:txBody>
      </p:sp>
      <p:sp>
        <p:nvSpPr>
          <p:cNvPr id="898" name="Google Shape;898;p72"/>
          <p:cNvSpPr txBox="1"/>
          <p:nvPr/>
        </p:nvSpPr>
        <p:spPr>
          <a:xfrm>
            <a:off x="466725" y="3154362"/>
            <a:ext cx="1772064" cy="24458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Arial"/>
                <a:ea typeface="Arial"/>
                <a:cs typeface="Arial"/>
                <a:sym typeface="Arial"/>
              </a:rPr>
              <a:t>H</a:t>
            </a:r>
            <a:r>
              <a:rPr lang="en-US" sz="800" b="1" i="0" u="none" strike="noStrike" cap="none" baseline="-25000">
                <a:solidFill>
                  <a:srgbClr val="000000"/>
                </a:solidFill>
                <a:latin typeface="Arial"/>
                <a:ea typeface="Arial"/>
                <a:cs typeface="Arial"/>
                <a:sym typeface="Arial"/>
              </a:rPr>
              <a:t>2</a:t>
            </a:r>
            <a:r>
              <a:rPr lang="en-US" sz="800" b="1" i="0" u="none" strike="noStrike" cap="none">
                <a:solidFill>
                  <a:srgbClr val="000000"/>
                </a:solidFill>
                <a:latin typeface="Arial"/>
                <a:ea typeface="Arial"/>
                <a:cs typeface="Arial"/>
                <a:sym typeface="Arial"/>
              </a:rPr>
              <a:t>CO</a:t>
            </a:r>
            <a:r>
              <a:rPr lang="en-US" sz="800" b="1" i="0" u="none" strike="noStrike" cap="none" baseline="-25000">
                <a:solidFill>
                  <a:srgbClr val="000000"/>
                </a:solidFill>
                <a:latin typeface="Arial"/>
                <a:ea typeface="Arial"/>
                <a:cs typeface="Arial"/>
                <a:sym typeface="Arial"/>
              </a:rPr>
              <a:t>3</a:t>
            </a:r>
            <a:r>
              <a:rPr lang="en-US" sz="800" b="1" i="0" u="none" strike="noStrike" cap="none">
                <a:solidFill>
                  <a:srgbClr val="000000"/>
                </a:solidFill>
                <a:latin typeface="Arial"/>
                <a:ea typeface="Arial"/>
                <a:cs typeface="Arial"/>
                <a:sym typeface="Arial"/>
              </a:rPr>
              <a:t> ionizes to form HCO</a:t>
            </a:r>
            <a:r>
              <a:rPr lang="en-US" sz="800" b="1" i="0" u="none" strike="noStrike" cap="none" baseline="-25000">
                <a:solidFill>
                  <a:srgbClr val="000000"/>
                </a:solidFill>
                <a:latin typeface="Arial"/>
                <a:ea typeface="Arial"/>
                <a:cs typeface="Arial"/>
                <a:sym typeface="Arial"/>
              </a:rPr>
              <a:t>3</a:t>
            </a:r>
            <a:r>
              <a:rPr lang="en-US" sz="800" b="1" i="0" u="none" strike="noStrike" cap="none" baseline="30000">
                <a:solidFill>
                  <a:srgbClr val="000000"/>
                </a:solidFill>
                <a:latin typeface="Arial"/>
                <a:ea typeface="Arial"/>
                <a:cs typeface="Arial"/>
                <a:sym typeface="Arial"/>
              </a:rPr>
              <a:t>–</a:t>
            </a:r>
            <a:r>
              <a:rPr lang="en-US" sz="800" b="1" i="0" u="none" strike="noStrike" cap="none">
                <a:solidFill>
                  <a:srgbClr val="000000"/>
                </a:solidFill>
                <a:latin typeface="Arial"/>
                <a:ea typeface="Arial"/>
                <a:cs typeface="Arial"/>
                <a:sym typeface="Arial"/>
              </a:rPr>
              <a:t> (which</a:t>
            </a:r>
            <a:endParaRPr/>
          </a:p>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Arial"/>
                <a:ea typeface="Arial"/>
                <a:cs typeface="Arial"/>
                <a:sym typeface="Arial"/>
              </a:rPr>
              <a:t>returns to the blood) and H</a:t>
            </a:r>
            <a:r>
              <a:rPr lang="en-US" sz="800" b="1" i="0" u="none" strike="noStrike" cap="none" baseline="30000">
                <a:solidFill>
                  <a:srgbClr val="000000"/>
                </a:solidFill>
                <a:latin typeface="Arial"/>
                <a:ea typeface="Arial"/>
                <a:cs typeface="Arial"/>
                <a:sym typeface="Arial"/>
              </a:rPr>
              <a:t>+</a:t>
            </a:r>
            <a:r>
              <a:rPr lang="en-US" sz="800" b="1" i="0" u="none" strike="noStrike" cap="none">
                <a:solidFill>
                  <a:srgbClr val="000000"/>
                </a:solidFill>
                <a:latin typeface="Arial"/>
                <a:ea typeface="Arial"/>
                <a:cs typeface="Arial"/>
                <a:sym typeface="Arial"/>
              </a:rPr>
              <a:t>.</a:t>
            </a:r>
            <a:endParaRPr/>
          </a:p>
        </p:txBody>
      </p:sp>
      <p:sp>
        <p:nvSpPr>
          <p:cNvPr id="899" name="Google Shape;899;p72"/>
          <p:cNvSpPr txBox="1"/>
          <p:nvPr/>
        </p:nvSpPr>
        <p:spPr>
          <a:xfrm>
            <a:off x="300037" y="3584575"/>
            <a:ext cx="127001" cy="1270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Arial"/>
                <a:ea typeface="Arial"/>
                <a:cs typeface="Arial"/>
                <a:sym typeface="Arial"/>
              </a:rPr>
              <a:t>6</a:t>
            </a:r>
            <a:endParaRPr/>
          </a:p>
        </p:txBody>
      </p:sp>
      <p:sp>
        <p:nvSpPr>
          <p:cNvPr id="900" name="Google Shape;900;p72"/>
          <p:cNvSpPr txBox="1"/>
          <p:nvPr/>
        </p:nvSpPr>
        <p:spPr>
          <a:xfrm>
            <a:off x="466725" y="3602037"/>
            <a:ext cx="1842063" cy="127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Arial"/>
                <a:ea typeface="Arial"/>
                <a:cs typeface="Arial"/>
                <a:sym typeface="Arial"/>
              </a:rPr>
              <a:t>Na</a:t>
            </a:r>
            <a:r>
              <a:rPr lang="en-US" sz="800" b="1" i="0" u="none" strike="noStrike" cap="none" baseline="30000">
                <a:solidFill>
                  <a:srgbClr val="000000"/>
                </a:solidFill>
                <a:latin typeface="Arial"/>
                <a:ea typeface="Arial"/>
                <a:cs typeface="Arial"/>
                <a:sym typeface="Arial"/>
              </a:rPr>
              <a:t>+</a:t>
            </a:r>
            <a:r>
              <a:rPr lang="en-US" sz="800" b="1" i="0" u="none" strike="noStrike" cap="none">
                <a:solidFill>
                  <a:srgbClr val="000000"/>
                </a:solidFill>
                <a:latin typeface="Arial"/>
                <a:ea typeface="Arial"/>
                <a:cs typeface="Arial"/>
                <a:sym typeface="Arial"/>
              </a:rPr>
              <a:t>–H</a:t>
            </a:r>
            <a:r>
              <a:rPr lang="en-US" sz="800" b="1" i="0" u="none" strike="noStrike" cap="none" baseline="30000">
                <a:solidFill>
                  <a:srgbClr val="000000"/>
                </a:solidFill>
                <a:latin typeface="Arial"/>
                <a:ea typeface="Arial"/>
                <a:cs typeface="Arial"/>
                <a:sym typeface="Arial"/>
              </a:rPr>
              <a:t>+</a:t>
            </a:r>
            <a:r>
              <a:rPr lang="en-US" sz="800" b="1" i="0" u="none" strike="noStrike" cap="none">
                <a:solidFill>
                  <a:srgbClr val="000000"/>
                </a:solidFill>
                <a:latin typeface="Arial"/>
                <a:ea typeface="Arial"/>
                <a:cs typeface="Arial"/>
                <a:sym typeface="Arial"/>
              </a:rPr>
              <a:t> antiport exchanges H</a:t>
            </a:r>
            <a:r>
              <a:rPr lang="en-US" sz="800" b="1" i="0" u="none" strike="noStrike" cap="none" baseline="30000">
                <a:solidFill>
                  <a:srgbClr val="000000"/>
                </a:solidFill>
                <a:latin typeface="Arial"/>
                <a:ea typeface="Arial"/>
                <a:cs typeface="Arial"/>
                <a:sym typeface="Arial"/>
              </a:rPr>
              <a:t>+</a:t>
            </a:r>
            <a:r>
              <a:rPr lang="en-US" sz="800" b="1" i="0" u="none" strike="noStrike" cap="none">
                <a:solidFill>
                  <a:srgbClr val="000000"/>
                </a:solidFill>
                <a:latin typeface="Arial"/>
                <a:ea typeface="Arial"/>
                <a:cs typeface="Arial"/>
                <a:sym typeface="Arial"/>
              </a:rPr>
              <a:t> for Na</a:t>
            </a:r>
            <a:r>
              <a:rPr lang="en-US" sz="800" b="1" i="0" u="none" strike="noStrike" cap="none" baseline="30000">
                <a:solidFill>
                  <a:srgbClr val="000000"/>
                </a:solidFill>
                <a:latin typeface="Arial"/>
                <a:ea typeface="Arial"/>
                <a:cs typeface="Arial"/>
                <a:sym typeface="Arial"/>
              </a:rPr>
              <a:t>+</a:t>
            </a:r>
            <a:r>
              <a:rPr lang="en-US" sz="800" b="1" i="0" u="none" strike="noStrike" cap="none">
                <a:solidFill>
                  <a:srgbClr val="000000"/>
                </a:solidFill>
                <a:latin typeface="Arial"/>
                <a:ea typeface="Arial"/>
                <a:cs typeface="Arial"/>
                <a:sym typeface="Arial"/>
              </a:rPr>
              <a:t>.</a:t>
            </a:r>
            <a:endParaRPr/>
          </a:p>
        </p:txBody>
      </p:sp>
      <p:sp>
        <p:nvSpPr>
          <p:cNvPr id="901" name="Google Shape;901;p72"/>
          <p:cNvSpPr txBox="1"/>
          <p:nvPr/>
        </p:nvSpPr>
        <p:spPr>
          <a:xfrm>
            <a:off x="303212" y="3911600"/>
            <a:ext cx="127001" cy="1270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Arial"/>
                <a:ea typeface="Arial"/>
                <a:cs typeface="Arial"/>
                <a:sym typeface="Arial"/>
              </a:rPr>
              <a:t>7</a:t>
            </a:r>
            <a:endParaRPr/>
          </a:p>
        </p:txBody>
      </p:sp>
      <p:sp>
        <p:nvSpPr>
          <p:cNvPr id="902" name="Google Shape;902;p72"/>
          <p:cNvSpPr txBox="1"/>
          <p:nvPr/>
        </p:nvSpPr>
        <p:spPr>
          <a:xfrm>
            <a:off x="466725" y="3929062"/>
            <a:ext cx="2089150" cy="3781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Arial"/>
                <a:ea typeface="Arial"/>
                <a:cs typeface="Arial"/>
                <a:sym typeface="Arial"/>
              </a:rPr>
              <a:t>NaHCO</a:t>
            </a:r>
            <a:r>
              <a:rPr lang="en-US" sz="800" b="1" i="0" u="none" strike="noStrike" cap="none" baseline="-25000">
                <a:solidFill>
                  <a:srgbClr val="000000"/>
                </a:solidFill>
                <a:latin typeface="Arial"/>
                <a:ea typeface="Arial"/>
                <a:cs typeface="Arial"/>
                <a:sym typeface="Arial"/>
              </a:rPr>
              <a:t>3</a:t>
            </a:r>
            <a:r>
              <a:rPr lang="en-US" sz="800" b="1" i="0" u="none" strike="noStrike" cap="none">
                <a:solidFill>
                  <a:srgbClr val="000000"/>
                </a:solidFill>
                <a:latin typeface="Arial"/>
                <a:ea typeface="Arial"/>
                <a:cs typeface="Arial"/>
                <a:sym typeface="Arial"/>
              </a:rPr>
              <a:t> from glomerular filtrate</a:t>
            </a:r>
            <a:endParaRPr/>
          </a:p>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Arial"/>
                <a:ea typeface="Arial"/>
                <a:cs typeface="Arial"/>
                <a:sym typeface="Arial"/>
              </a:rPr>
              <a:t>decomposes into Na</a:t>
            </a:r>
            <a:r>
              <a:rPr lang="en-US" sz="800" b="1" i="0" u="none" strike="noStrike" cap="none" baseline="30000">
                <a:solidFill>
                  <a:srgbClr val="000000"/>
                </a:solidFill>
                <a:latin typeface="Arial"/>
                <a:ea typeface="Arial"/>
                <a:cs typeface="Arial"/>
                <a:sym typeface="Arial"/>
              </a:rPr>
              <a:t>+</a:t>
            </a:r>
            <a:r>
              <a:rPr lang="en-US" sz="800" b="1" i="0" u="none" strike="noStrike" cap="none">
                <a:solidFill>
                  <a:srgbClr val="000000"/>
                </a:solidFill>
                <a:latin typeface="Arial"/>
                <a:ea typeface="Arial"/>
                <a:cs typeface="Arial"/>
                <a:sym typeface="Arial"/>
              </a:rPr>
              <a:t> and HCO</a:t>
            </a:r>
            <a:r>
              <a:rPr lang="en-US" sz="800" b="1" i="0" u="none" strike="noStrike" cap="none" baseline="-25000">
                <a:solidFill>
                  <a:srgbClr val="000000"/>
                </a:solidFill>
                <a:latin typeface="Arial"/>
                <a:ea typeface="Arial"/>
                <a:cs typeface="Arial"/>
                <a:sym typeface="Arial"/>
              </a:rPr>
              <a:t>3</a:t>
            </a:r>
            <a:r>
              <a:rPr lang="en-US" sz="800" b="1" i="0" u="none" strike="noStrike" cap="none" baseline="30000">
                <a:solidFill>
                  <a:srgbClr val="000000"/>
                </a:solidFill>
                <a:latin typeface="Arial"/>
                <a:ea typeface="Arial"/>
                <a:cs typeface="Arial"/>
                <a:sym typeface="Arial"/>
              </a:rPr>
              <a:t>–</a:t>
            </a:r>
            <a:r>
              <a:rPr lang="en-US" sz="800" b="1" i="0" u="none" strike="noStrike" cap="none">
                <a:solidFill>
                  <a:srgbClr val="000000"/>
                </a:solidFill>
                <a:latin typeface="Arial"/>
                <a:ea typeface="Arial"/>
                <a:cs typeface="Arial"/>
                <a:sym typeface="Arial"/>
              </a:rPr>
              <a:t>.</a:t>
            </a:r>
            <a:endParaRPr/>
          </a:p>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Arial"/>
                <a:ea typeface="Arial"/>
                <a:cs typeface="Arial"/>
                <a:sym typeface="Arial"/>
              </a:rPr>
              <a:t>Na</a:t>
            </a:r>
            <a:r>
              <a:rPr lang="en-US" sz="800" b="1" i="0" u="none" strike="noStrike" cap="none" baseline="30000">
                <a:solidFill>
                  <a:srgbClr val="000000"/>
                </a:solidFill>
                <a:latin typeface="Arial"/>
                <a:ea typeface="Arial"/>
                <a:cs typeface="Arial"/>
                <a:sym typeface="Arial"/>
              </a:rPr>
              <a:t>+</a:t>
            </a:r>
            <a:r>
              <a:rPr lang="en-US" sz="800" b="1" i="0" u="none" strike="noStrike" cap="none">
                <a:solidFill>
                  <a:srgbClr val="000000"/>
                </a:solidFill>
                <a:latin typeface="Arial"/>
                <a:ea typeface="Arial"/>
                <a:cs typeface="Arial"/>
                <a:sym typeface="Arial"/>
              </a:rPr>
              <a:t> is pumped into tubule cell.</a:t>
            </a:r>
            <a:endParaRPr/>
          </a:p>
        </p:txBody>
      </p:sp>
      <p:sp>
        <p:nvSpPr>
          <p:cNvPr id="903" name="Google Shape;903;p72"/>
          <p:cNvSpPr txBox="1"/>
          <p:nvPr/>
        </p:nvSpPr>
        <p:spPr>
          <a:xfrm>
            <a:off x="306387" y="4516437"/>
            <a:ext cx="127001" cy="127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Arial"/>
                <a:ea typeface="Arial"/>
                <a:cs typeface="Arial"/>
                <a:sym typeface="Arial"/>
              </a:rPr>
              <a:t>8</a:t>
            </a:r>
            <a:endParaRPr/>
          </a:p>
        </p:txBody>
      </p:sp>
      <p:sp>
        <p:nvSpPr>
          <p:cNvPr id="904" name="Google Shape;904;p72"/>
          <p:cNvSpPr txBox="1"/>
          <p:nvPr/>
        </p:nvSpPr>
        <p:spPr>
          <a:xfrm>
            <a:off x="466725" y="4532312"/>
            <a:ext cx="1378893" cy="22527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Arial"/>
                <a:ea typeface="Arial"/>
                <a:cs typeface="Arial"/>
                <a:sym typeface="Arial"/>
              </a:rPr>
              <a:t>Na</a:t>
            </a:r>
            <a:r>
              <a:rPr lang="en-US" sz="800" b="1" i="0" u="none" strike="noStrike" cap="none" baseline="30000">
                <a:solidFill>
                  <a:srgbClr val="000000"/>
                </a:solidFill>
                <a:latin typeface="Arial"/>
                <a:ea typeface="Arial"/>
                <a:cs typeface="Arial"/>
                <a:sym typeface="Arial"/>
              </a:rPr>
              <a:t>+</a:t>
            </a:r>
            <a:r>
              <a:rPr lang="en-US" sz="800" b="1" i="0" u="none" strike="noStrike" cap="none">
                <a:solidFill>
                  <a:srgbClr val="000000"/>
                </a:solidFill>
                <a:latin typeface="Arial"/>
                <a:ea typeface="Arial"/>
                <a:cs typeface="Arial"/>
                <a:sym typeface="Arial"/>
              </a:rPr>
              <a:t> is removed by Na</a:t>
            </a:r>
            <a:r>
              <a:rPr lang="en-US" sz="800" b="1" i="0" u="none" strike="noStrike" cap="none" baseline="30000">
                <a:solidFill>
                  <a:srgbClr val="000000"/>
                </a:solidFill>
                <a:latin typeface="Arial"/>
                <a:ea typeface="Arial"/>
                <a:cs typeface="Arial"/>
                <a:sym typeface="Arial"/>
              </a:rPr>
              <a:t>+</a:t>
            </a:r>
            <a:r>
              <a:rPr lang="en-US" sz="800" b="1" i="0" u="none" strike="noStrike" cap="none">
                <a:solidFill>
                  <a:srgbClr val="000000"/>
                </a:solidFill>
                <a:latin typeface="Arial"/>
                <a:ea typeface="Arial"/>
                <a:cs typeface="Arial"/>
                <a:sym typeface="Arial"/>
              </a:rPr>
              <a:t>–K</a:t>
            </a:r>
            <a:r>
              <a:rPr lang="en-US" sz="800" b="1" i="0" u="none" strike="noStrike" cap="none" baseline="30000">
                <a:solidFill>
                  <a:srgbClr val="000000"/>
                </a:solidFill>
                <a:latin typeface="Arial"/>
                <a:ea typeface="Arial"/>
                <a:cs typeface="Arial"/>
                <a:sym typeface="Arial"/>
              </a:rPr>
              <a:t>+</a:t>
            </a:r>
            <a:endParaRPr sz="2000" b="0" i="0" u="none" strike="noStrike" cap="none" baseline="3000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Arial"/>
                <a:ea typeface="Arial"/>
                <a:cs typeface="Arial"/>
                <a:sym typeface="Arial"/>
              </a:rPr>
              <a:t>pump at the base of the cell.</a:t>
            </a:r>
            <a:endParaRPr/>
          </a:p>
        </p:txBody>
      </p:sp>
      <p:sp>
        <p:nvSpPr>
          <p:cNvPr id="905" name="Google Shape;905;p72"/>
          <p:cNvSpPr txBox="1"/>
          <p:nvPr/>
        </p:nvSpPr>
        <p:spPr>
          <a:xfrm>
            <a:off x="306387" y="4981575"/>
            <a:ext cx="127001" cy="1270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Arial"/>
                <a:ea typeface="Arial"/>
                <a:cs typeface="Arial"/>
                <a:sym typeface="Arial"/>
              </a:rPr>
              <a:t>9</a:t>
            </a:r>
            <a:endParaRPr/>
          </a:p>
        </p:txBody>
      </p:sp>
      <p:sp>
        <p:nvSpPr>
          <p:cNvPr id="906" name="Google Shape;906;p72"/>
          <p:cNvSpPr txBox="1"/>
          <p:nvPr/>
        </p:nvSpPr>
        <p:spPr>
          <a:xfrm>
            <a:off x="466725" y="4986337"/>
            <a:ext cx="1629172" cy="263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Arial"/>
                <a:ea typeface="Arial"/>
                <a:cs typeface="Arial"/>
                <a:sym typeface="Arial"/>
              </a:rPr>
              <a:t>HCO</a:t>
            </a:r>
            <a:r>
              <a:rPr lang="en-US" sz="800" b="1" i="0" u="none" strike="noStrike" cap="none" baseline="-25000">
                <a:solidFill>
                  <a:srgbClr val="000000"/>
                </a:solidFill>
                <a:latin typeface="Arial"/>
                <a:ea typeface="Arial"/>
                <a:cs typeface="Arial"/>
                <a:sym typeface="Arial"/>
              </a:rPr>
              <a:t>3</a:t>
            </a:r>
            <a:r>
              <a:rPr lang="en-US" sz="800" b="1" i="0" u="none" strike="noStrike" cap="none" baseline="30000">
                <a:solidFill>
                  <a:srgbClr val="000000"/>
                </a:solidFill>
                <a:latin typeface="Arial"/>
                <a:ea typeface="Arial"/>
                <a:cs typeface="Arial"/>
                <a:sym typeface="Arial"/>
              </a:rPr>
              <a:t>–</a:t>
            </a:r>
            <a:r>
              <a:rPr lang="en-US" sz="800" b="1" i="0" u="none" strike="noStrike" cap="none">
                <a:solidFill>
                  <a:srgbClr val="000000"/>
                </a:solidFill>
                <a:latin typeface="Arial"/>
                <a:ea typeface="Arial"/>
                <a:cs typeface="Arial"/>
                <a:sym typeface="Arial"/>
              </a:rPr>
              <a:t> reacts with H</a:t>
            </a:r>
            <a:r>
              <a:rPr lang="en-US" sz="800" b="1" i="0" u="none" strike="noStrike" cap="none" baseline="30000">
                <a:solidFill>
                  <a:srgbClr val="000000"/>
                </a:solidFill>
                <a:latin typeface="Arial"/>
                <a:ea typeface="Arial"/>
                <a:cs typeface="Arial"/>
                <a:sym typeface="Arial"/>
              </a:rPr>
              <a:t>+</a:t>
            </a:r>
            <a:r>
              <a:rPr lang="en-US" sz="800" b="1" i="0" u="none" strike="noStrike" cap="none">
                <a:solidFill>
                  <a:srgbClr val="000000"/>
                </a:solidFill>
                <a:latin typeface="Arial"/>
                <a:ea typeface="Arial"/>
                <a:cs typeface="Arial"/>
                <a:sym typeface="Arial"/>
              </a:rPr>
              <a:t> from tubule</a:t>
            </a:r>
            <a:endParaRPr/>
          </a:p>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Arial"/>
                <a:ea typeface="Arial"/>
                <a:cs typeface="Arial"/>
                <a:sym typeface="Arial"/>
              </a:rPr>
              <a:t>cell to form H</a:t>
            </a:r>
            <a:r>
              <a:rPr lang="en-US" sz="800" b="1" i="0" u="none" strike="noStrike" cap="none" baseline="-25000">
                <a:solidFill>
                  <a:srgbClr val="000000"/>
                </a:solidFill>
                <a:latin typeface="Arial"/>
                <a:ea typeface="Arial"/>
                <a:cs typeface="Arial"/>
                <a:sym typeface="Arial"/>
              </a:rPr>
              <a:t>2</a:t>
            </a:r>
            <a:r>
              <a:rPr lang="en-US" sz="800" b="1" i="0" u="none" strike="noStrike" cap="none">
                <a:solidFill>
                  <a:srgbClr val="000000"/>
                </a:solidFill>
                <a:latin typeface="Arial"/>
                <a:ea typeface="Arial"/>
                <a:cs typeface="Arial"/>
                <a:sym typeface="Arial"/>
              </a:rPr>
              <a:t>CO</a:t>
            </a:r>
            <a:r>
              <a:rPr lang="en-US" sz="800" b="1" i="0" u="none" strike="noStrike" cap="none" baseline="-25000">
                <a:solidFill>
                  <a:srgbClr val="000000"/>
                </a:solidFill>
                <a:latin typeface="Arial"/>
                <a:ea typeface="Arial"/>
                <a:cs typeface="Arial"/>
                <a:sym typeface="Arial"/>
              </a:rPr>
              <a:t>3</a:t>
            </a:r>
            <a:r>
              <a:rPr lang="en-US" sz="800" b="1" i="0" u="none" strike="noStrike" cap="none">
                <a:solidFill>
                  <a:srgbClr val="000000"/>
                </a:solidFill>
                <a:latin typeface="Arial"/>
                <a:ea typeface="Arial"/>
                <a:cs typeface="Arial"/>
                <a:sym typeface="Arial"/>
              </a:rPr>
              <a:t>.</a:t>
            </a:r>
            <a:endParaRPr/>
          </a:p>
        </p:txBody>
      </p:sp>
      <p:sp>
        <p:nvSpPr>
          <p:cNvPr id="907" name="Google Shape;907;p72"/>
          <p:cNvSpPr txBox="1"/>
          <p:nvPr/>
        </p:nvSpPr>
        <p:spPr>
          <a:xfrm>
            <a:off x="268287" y="5467350"/>
            <a:ext cx="127001" cy="1270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Arial"/>
                <a:ea typeface="Arial"/>
                <a:cs typeface="Arial"/>
                <a:sym typeface="Arial"/>
              </a:rPr>
              <a:t>10</a:t>
            </a:r>
            <a:endParaRPr/>
          </a:p>
        </p:txBody>
      </p:sp>
      <p:sp>
        <p:nvSpPr>
          <p:cNvPr id="908" name="Google Shape;908;p72"/>
          <p:cNvSpPr txBox="1"/>
          <p:nvPr/>
        </p:nvSpPr>
        <p:spPr>
          <a:xfrm>
            <a:off x="466725" y="5476875"/>
            <a:ext cx="1723182" cy="24458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Arial"/>
                <a:ea typeface="Arial"/>
                <a:cs typeface="Arial"/>
                <a:sym typeface="Arial"/>
              </a:rPr>
              <a:t>CAH on brush border decomposes</a:t>
            </a:r>
            <a:endParaRPr/>
          </a:p>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Arial"/>
                <a:ea typeface="Arial"/>
                <a:cs typeface="Arial"/>
                <a:sym typeface="Arial"/>
              </a:rPr>
              <a:t>H</a:t>
            </a:r>
            <a:r>
              <a:rPr lang="en-US" sz="800" b="1" i="0" u="none" strike="noStrike" cap="none" baseline="-25000">
                <a:solidFill>
                  <a:srgbClr val="000000"/>
                </a:solidFill>
                <a:latin typeface="Arial"/>
                <a:ea typeface="Arial"/>
                <a:cs typeface="Arial"/>
                <a:sym typeface="Arial"/>
              </a:rPr>
              <a:t>2</a:t>
            </a:r>
            <a:r>
              <a:rPr lang="en-US" sz="800" b="1" i="0" u="none" strike="noStrike" cap="none">
                <a:solidFill>
                  <a:srgbClr val="000000"/>
                </a:solidFill>
                <a:latin typeface="Arial"/>
                <a:ea typeface="Arial"/>
                <a:cs typeface="Arial"/>
                <a:sym typeface="Arial"/>
              </a:rPr>
              <a:t>CO</a:t>
            </a:r>
            <a:r>
              <a:rPr lang="en-US" sz="800" b="1" i="0" u="none" strike="noStrike" cap="none" baseline="-25000">
                <a:solidFill>
                  <a:srgbClr val="000000"/>
                </a:solidFill>
                <a:latin typeface="Arial"/>
                <a:ea typeface="Arial"/>
                <a:cs typeface="Arial"/>
                <a:sym typeface="Arial"/>
              </a:rPr>
              <a:t>3</a:t>
            </a:r>
            <a:r>
              <a:rPr lang="en-US" sz="800" b="1" i="0" u="none" strike="noStrike" cap="none">
                <a:solidFill>
                  <a:srgbClr val="000000"/>
                </a:solidFill>
                <a:latin typeface="Arial"/>
                <a:ea typeface="Arial"/>
                <a:cs typeface="Arial"/>
                <a:sym typeface="Arial"/>
              </a:rPr>
              <a:t>  to H</a:t>
            </a:r>
            <a:r>
              <a:rPr lang="en-US" sz="800" b="1" i="0" u="none" strike="noStrike" cap="none" baseline="-25000">
                <a:solidFill>
                  <a:srgbClr val="000000"/>
                </a:solidFill>
                <a:latin typeface="Arial"/>
                <a:ea typeface="Arial"/>
                <a:cs typeface="Arial"/>
                <a:sym typeface="Arial"/>
              </a:rPr>
              <a:t>2</a:t>
            </a:r>
            <a:r>
              <a:rPr lang="en-US" sz="800" b="1" i="0" u="none" strike="noStrike" cap="none">
                <a:solidFill>
                  <a:srgbClr val="000000"/>
                </a:solidFill>
                <a:latin typeface="Arial"/>
                <a:ea typeface="Arial"/>
                <a:cs typeface="Arial"/>
                <a:sym typeface="Arial"/>
              </a:rPr>
              <a:t>O and CO</a:t>
            </a:r>
            <a:r>
              <a:rPr lang="en-US" sz="800" b="1" i="0" u="none" strike="noStrike" cap="none" baseline="-25000">
                <a:solidFill>
                  <a:srgbClr val="000000"/>
                </a:solidFill>
                <a:latin typeface="Arial"/>
                <a:ea typeface="Arial"/>
                <a:cs typeface="Arial"/>
                <a:sym typeface="Arial"/>
              </a:rPr>
              <a:t>2</a:t>
            </a:r>
            <a:r>
              <a:rPr lang="en-US" sz="800" b="1" i="0" u="none" strike="noStrike" cap="none">
                <a:solidFill>
                  <a:srgbClr val="000000"/>
                </a:solidFill>
                <a:latin typeface="Arial"/>
                <a:ea typeface="Arial"/>
                <a:cs typeface="Arial"/>
                <a:sym typeface="Arial"/>
              </a:rPr>
              <a:t> again.</a:t>
            </a:r>
            <a:endParaRPr/>
          </a:p>
        </p:txBody>
      </p:sp>
      <p:sp>
        <p:nvSpPr>
          <p:cNvPr id="909" name="Google Shape;909;p72"/>
          <p:cNvSpPr txBox="1"/>
          <p:nvPr/>
        </p:nvSpPr>
        <p:spPr>
          <a:xfrm>
            <a:off x="466725" y="5965825"/>
            <a:ext cx="2626387" cy="24458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Arial"/>
                <a:ea typeface="Arial"/>
                <a:cs typeface="Arial"/>
                <a:sym typeface="Arial"/>
              </a:rPr>
              <a:t>CO</a:t>
            </a:r>
            <a:r>
              <a:rPr lang="en-US" sz="800" b="1" i="0" u="none" strike="noStrike" cap="none" baseline="-25000">
                <a:solidFill>
                  <a:srgbClr val="000000"/>
                </a:solidFill>
                <a:latin typeface="Arial"/>
                <a:ea typeface="Arial"/>
                <a:cs typeface="Arial"/>
                <a:sym typeface="Arial"/>
              </a:rPr>
              <a:t>2</a:t>
            </a:r>
            <a:r>
              <a:rPr lang="en-US" sz="800" b="1" i="0" u="none" strike="noStrike" cap="none">
                <a:solidFill>
                  <a:srgbClr val="000000"/>
                </a:solidFill>
                <a:latin typeface="Arial"/>
                <a:ea typeface="Arial"/>
                <a:cs typeface="Arial"/>
                <a:sym typeface="Arial"/>
              </a:rPr>
              <a:t> enters the tubular cell and H</a:t>
            </a:r>
            <a:r>
              <a:rPr lang="en-US" sz="800" b="1" i="0" u="none" strike="noStrike" cap="none" baseline="-25000">
                <a:solidFill>
                  <a:srgbClr val="000000"/>
                </a:solidFill>
                <a:latin typeface="Arial"/>
                <a:ea typeface="Arial"/>
                <a:cs typeface="Arial"/>
                <a:sym typeface="Arial"/>
              </a:rPr>
              <a:t>2</a:t>
            </a:r>
            <a:r>
              <a:rPr lang="en-US" sz="800" b="1" i="0" u="none" strike="noStrike" cap="none">
                <a:solidFill>
                  <a:srgbClr val="000000"/>
                </a:solidFill>
                <a:latin typeface="Arial"/>
                <a:ea typeface="Arial"/>
                <a:cs typeface="Arial"/>
                <a:sym typeface="Arial"/>
              </a:rPr>
              <a:t>O passes in the</a:t>
            </a:r>
            <a:endParaRPr/>
          </a:p>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Arial"/>
                <a:ea typeface="Arial"/>
                <a:cs typeface="Arial"/>
                <a:sym typeface="Arial"/>
              </a:rPr>
              <a:t>urine (carrying the H</a:t>
            </a:r>
            <a:r>
              <a:rPr lang="en-US" sz="800" b="1" i="0" u="none" strike="noStrike" cap="none" baseline="30000">
                <a:solidFill>
                  <a:srgbClr val="000000"/>
                </a:solidFill>
                <a:latin typeface="Arial"/>
                <a:ea typeface="Arial"/>
                <a:cs typeface="Arial"/>
                <a:sym typeface="Arial"/>
              </a:rPr>
              <a:t>+</a:t>
            </a:r>
            <a:r>
              <a:rPr lang="en-US" sz="800" b="1" i="0" u="none" strike="noStrike" cap="none">
                <a:solidFill>
                  <a:srgbClr val="000000"/>
                </a:solidFill>
                <a:latin typeface="Arial"/>
                <a:ea typeface="Arial"/>
                <a:cs typeface="Arial"/>
                <a:sym typeface="Arial"/>
              </a:rPr>
              <a:t> that was originally in the blood).</a:t>
            </a:r>
            <a:endParaRPr/>
          </a:p>
        </p:txBody>
      </p:sp>
      <p:sp>
        <p:nvSpPr>
          <p:cNvPr id="910" name="Google Shape;910;p72"/>
          <p:cNvSpPr/>
          <p:nvPr/>
        </p:nvSpPr>
        <p:spPr>
          <a:xfrm>
            <a:off x="3927475" y="1668462"/>
            <a:ext cx="3422650" cy="100013"/>
          </a:xfrm>
          <a:custGeom>
            <a:avLst/>
            <a:gdLst/>
            <a:ahLst/>
            <a:cxnLst/>
            <a:rect l="l" t="t" r="r" b="b"/>
            <a:pathLst>
              <a:path w="21600" h="21600" extrusionOk="0">
                <a:moveTo>
                  <a:pt x="0" y="21600"/>
                </a:moveTo>
                <a:lnTo>
                  <a:pt x="0" y="0"/>
                </a:lnTo>
                <a:lnTo>
                  <a:pt x="21600" y="0"/>
                </a:lnTo>
                <a:lnTo>
                  <a:pt x="21600" y="21600"/>
                </a:lnTo>
              </a:path>
            </a:pathLst>
          </a:custGeom>
          <a:noFill/>
          <a:ln w="9525" cap="flat" cmpd="sng">
            <a:solidFill>
              <a:srgbClr val="000000"/>
            </a:solidFill>
            <a:prstDash val="solid"/>
            <a:round/>
            <a:headEnd type="none" w="sm" len="sm"/>
            <a:tailEnd type="none" w="sm" len="sm"/>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cxnSp>
        <p:nvCxnSpPr>
          <p:cNvPr id="911" name="Google Shape;911;p72"/>
          <p:cNvCxnSpPr/>
          <p:nvPr/>
        </p:nvCxnSpPr>
        <p:spPr>
          <a:xfrm rot="10800000" flipH="1">
            <a:off x="5630862" y="1612899"/>
            <a:ext cx="1589" cy="52389"/>
          </a:xfrm>
          <a:prstGeom prst="straightConnector1">
            <a:avLst/>
          </a:prstGeom>
          <a:noFill/>
          <a:ln w="9525" cap="flat" cmpd="sng">
            <a:solidFill>
              <a:srgbClr val="000000"/>
            </a:solidFill>
            <a:prstDash val="solid"/>
            <a:round/>
            <a:headEnd type="none" w="sm" len="sm"/>
            <a:tailEnd type="none" w="sm" len="sm"/>
          </a:ln>
        </p:spPr>
      </p:cxnSp>
      <p:sp>
        <p:nvSpPr>
          <p:cNvPr id="912" name="Google Shape;912;p72"/>
          <p:cNvSpPr/>
          <p:nvPr/>
        </p:nvSpPr>
        <p:spPr>
          <a:xfrm>
            <a:off x="2732087" y="1668462"/>
            <a:ext cx="1104901" cy="100013"/>
          </a:xfrm>
          <a:custGeom>
            <a:avLst/>
            <a:gdLst/>
            <a:ahLst/>
            <a:cxnLst/>
            <a:rect l="l" t="t" r="r" b="b"/>
            <a:pathLst>
              <a:path w="21600" h="21600" extrusionOk="0">
                <a:moveTo>
                  <a:pt x="21600" y="21600"/>
                </a:moveTo>
                <a:lnTo>
                  <a:pt x="21600" y="0"/>
                </a:lnTo>
                <a:lnTo>
                  <a:pt x="0" y="0"/>
                </a:lnTo>
                <a:lnTo>
                  <a:pt x="0" y="21600"/>
                </a:lnTo>
              </a:path>
            </a:pathLst>
          </a:custGeom>
          <a:noFill/>
          <a:ln w="9525" cap="flat" cmpd="sng">
            <a:solidFill>
              <a:srgbClr val="000000"/>
            </a:solidFill>
            <a:prstDash val="solid"/>
            <a:round/>
            <a:headEnd type="none" w="sm" len="sm"/>
            <a:tailEnd type="none" w="sm" len="sm"/>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cxnSp>
        <p:nvCxnSpPr>
          <p:cNvPr id="913" name="Google Shape;913;p72"/>
          <p:cNvCxnSpPr/>
          <p:nvPr/>
        </p:nvCxnSpPr>
        <p:spPr>
          <a:xfrm rot="10800000" flipH="1">
            <a:off x="3292474" y="1612899"/>
            <a:ext cx="1589" cy="58739"/>
          </a:xfrm>
          <a:prstGeom prst="straightConnector1">
            <a:avLst/>
          </a:prstGeom>
          <a:noFill/>
          <a:ln w="9525" cap="flat" cmpd="sng">
            <a:solidFill>
              <a:srgbClr val="000000"/>
            </a:solidFill>
            <a:prstDash val="solid"/>
            <a:round/>
            <a:headEnd type="none" w="sm" len="sm"/>
            <a:tailEnd type="none" w="sm" len="sm"/>
          </a:ln>
        </p:spPr>
      </p:cxnSp>
      <p:sp>
        <p:nvSpPr>
          <p:cNvPr id="914" name="Google Shape;914;p72"/>
          <p:cNvSpPr/>
          <p:nvPr/>
        </p:nvSpPr>
        <p:spPr>
          <a:xfrm>
            <a:off x="7404100" y="1668462"/>
            <a:ext cx="1501775" cy="100013"/>
          </a:xfrm>
          <a:custGeom>
            <a:avLst/>
            <a:gdLst/>
            <a:ahLst/>
            <a:cxnLst/>
            <a:rect l="l" t="t" r="r" b="b"/>
            <a:pathLst>
              <a:path w="21600" h="21600" extrusionOk="0">
                <a:moveTo>
                  <a:pt x="0" y="21600"/>
                </a:moveTo>
                <a:lnTo>
                  <a:pt x="0" y="0"/>
                </a:lnTo>
                <a:lnTo>
                  <a:pt x="21600" y="0"/>
                </a:lnTo>
                <a:lnTo>
                  <a:pt x="21600" y="21600"/>
                </a:lnTo>
              </a:path>
            </a:pathLst>
          </a:custGeom>
          <a:noFill/>
          <a:ln w="9525" cap="flat" cmpd="sng">
            <a:solidFill>
              <a:srgbClr val="000000"/>
            </a:solidFill>
            <a:prstDash val="solid"/>
            <a:round/>
            <a:headEnd type="none" w="sm" len="sm"/>
            <a:tailEnd type="none" w="sm" len="sm"/>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cxnSp>
        <p:nvCxnSpPr>
          <p:cNvPr id="915" name="Google Shape;915;p72"/>
          <p:cNvCxnSpPr/>
          <p:nvPr/>
        </p:nvCxnSpPr>
        <p:spPr>
          <a:xfrm rot="10800000" flipH="1">
            <a:off x="8147049" y="1612899"/>
            <a:ext cx="1589" cy="52389"/>
          </a:xfrm>
          <a:prstGeom prst="straightConnector1">
            <a:avLst/>
          </a:prstGeom>
          <a:noFill/>
          <a:ln w="9525" cap="flat" cmpd="sng">
            <a:solidFill>
              <a:srgbClr val="000000"/>
            </a:solidFill>
            <a:prstDash val="solid"/>
            <a:round/>
            <a:headEnd type="none" w="sm" len="sm"/>
            <a:tailEnd type="none" w="sm" len="sm"/>
          </a:ln>
        </p:spPr>
      </p:cxnSp>
      <p:sp>
        <p:nvSpPr>
          <p:cNvPr id="916" name="Google Shape;916;p72"/>
          <p:cNvSpPr txBox="1"/>
          <p:nvPr/>
        </p:nvSpPr>
        <p:spPr>
          <a:xfrm>
            <a:off x="469900" y="2160587"/>
            <a:ext cx="1677641" cy="35888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Arial"/>
                <a:ea typeface="Arial"/>
                <a:cs typeface="Arial"/>
                <a:sym typeface="Arial"/>
              </a:rPr>
              <a:t>Tubule cells acquire CO</a:t>
            </a:r>
            <a:r>
              <a:rPr lang="en-US" sz="800" b="1" i="0" u="none" strike="noStrike" cap="none" baseline="-25000">
                <a:solidFill>
                  <a:srgbClr val="000000"/>
                </a:solidFill>
                <a:latin typeface="Arial"/>
                <a:ea typeface="Arial"/>
                <a:cs typeface="Arial"/>
                <a:sym typeface="Arial"/>
              </a:rPr>
              <a:t>2</a:t>
            </a:r>
            <a:r>
              <a:rPr lang="en-US" sz="800" b="1" i="0" u="none" strike="noStrike" cap="none">
                <a:solidFill>
                  <a:srgbClr val="000000"/>
                </a:solidFill>
                <a:latin typeface="Arial"/>
                <a:ea typeface="Arial"/>
                <a:cs typeface="Arial"/>
                <a:sym typeface="Arial"/>
              </a:rPr>
              <a:t> from</a:t>
            </a:r>
            <a:endParaRPr/>
          </a:p>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Arial"/>
                <a:ea typeface="Arial"/>
                <a:cs typeface="Arial"/>
                <a:sym typeface="Arial"/>
              </a:rPr>
              <a:t>blood, tubular fluid, and their own</a:t>
            </a:r>
            <a:endParaRPr/>
          </a:p>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Arial"/>
                <a:ea typeface="Arial"/>
                <a:cs typeface="Arial"/>
                <a:sym typeface="Arial"/>
              </a:rPr>
              <a:t>aerobic respiration.</a:t>
            </a:r>
            <a:endParaRPr/>
          </a:p>
        </p:txBody>
      </p:sp>
      <p:sp>
        <p:nvSpPr>
          <p:cNvPr id="917" name="Google Shape;917;p72"/>
          <p:cNvSpPr txBox="1"/>
          <p:nvPr/>
        </p:nvSpPr>
        <p:spPr>
          <a:xfrm>
            <a:off x="265112" y="5967412"/>
            <a:ext cx="127001" cy="127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Arial"/>
                <a:ea typeface="Arial"/>
                <a:cs typeface="Arial"/>
                <a:sym typeface="Arial"/>
              </a:rPr>
              <a:t>11</a:t>
            </a:r>
            <a:endParaRPr/>
          </a:p>
        </p:txBody>
      </p:sp>
      <p:sp>
        <p:nvSpPr>
          <p:cNvPr id="918" name="Google Shape;918;p72"/>
          <p:cNvSpPr txBox="1"/>
          <p:nvPr/>
        </p:nvSpPr>
        <p:spPr>
          <a:xfrm>
            <a:off x="7645400" y="1741487"/>
            <a:ext cx="582960" cy="22527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Arial"/>
                <a:ea typeface="Arial"/>
                <a:cs typeface="Arial"/>
                <a:sym typeface="Arial"/>
              </a:rPr>
              <a:t>Glomerular</a:t>
            </a:r>
            <a:endParaRPr/>
          </a:p>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Arial"/>
                <a:ea typeface="Arial"/>
                <a:cs typeface="Arial"/>
                <a:sym typeface="Arial"/>
              </a:rPr>
              <a:t>filtrate</a:t>
            </a:r>
            <a:endParaRPr/>
          </a:p>
        </p:txBody>
      </p:sp>
      <p:sp>
        <p:nvSpPr>
          <p:cNvPr id="919" name="Google Shape;919;p72"/>
          <p:cNvSpPr txBox="1"/>
          <p:nvPr/>
        </p:nvSpPr>
        <p:spPr>
          <a:xfrm>
            <a:off x="7292975" y="2752725"/>
            <a:ext cx="127000" cy="1270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43C8F1"/>
              </a:buClr>
              <a:buSzPts val="800"/>
              <a:buFont typeface="Arial"/>
              <a:buNone/>
            </a:pPr>
            <a:r>
              <a:rPr lang="en-US" sz="800" b="1" i="0" u="none" strike="noStrike" cap="none">
                <a:solidFill>
                  <a:srgbClr val="43C8F1"/>
                </a:solidFill>
                <a:latin typeface="Arial"/>
                <a:ea typeface="Arial"/>
                <a:cs typeface="Arial"/>
                <a:sym typeface="Arial"/>
              </a:rPr>
              <a:t>H</a:t>
            </a:r>
            <a:r>
              <a:rPr lang="en-US" sz="800" b="1" i="0" u="none" strike="noStrike" cap="none" baseline="30000">
                <a:solidFill>
                  <a:srgbClr val="000000"/>
                </a:solidFill>
                <a:latin typeface="Arial"/>
                <a:ea typeface="Arial"/>
                <a:cs typeface="Arial"/>
                <a:sym typeface="Arial"/>
              </a:rPr>
              <a:t>+</a:t>
            </a:r>
            <a:endParaRPr/>
          </a:p>
        </p:txBody>
      </p:sp>
      <p:sp>
        <p:nvSpPr>
          <p:cNvPr id="920" name="Google Shape;920;p72"/>
          <p:cNvSpPr txBox="1"/>
          <p:nvPr/>
        </p:nvSpPr>
        <p:spPr>
          <a:xfrm>
            <a:off x="3036887" y="2767012"/>
            <a:ext cx="276143" cy="13028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43C8F1"/>
              </a:buClr>
              <a:buSzPts val="800"/>
              <a:buFont typeface="Arial"/>
              <a:buNone/>
            </a:pPr>
            <a:r>
              <a:rPr lang="en-US" sz="800" b="1" i="0" u="none" strike="noStrike" cap="none">
                <a:solidFill>
                  <a:srgbClr val="43C8F1"/>
                </a:solidFill>
                <a:latin typeface="Arial"/>
                <a:ea typeface="Arial"/>
                <a:cs typeface="Arial"/>
                <a:sym typeface="Arial"/>
              </a:rPr>
              <a:t>H</a:t>
            </a:r>
            <a:r>
              <a:rPr lang="en-US" sz="800" b="1" i="0" u="none" strike="noStrike" cap="none">
                <a:solidFill>
                  <a:srgbClr val="000000"/>
                </a:solidFill>
                <a:latin typeface="Arial"/>
                <a:ea typeface="Arial"/>
                <a:cs typeface="Arial"/>
                <a:sym typeface="Arial"/>
              </a:rPr>
              <a:t>CO</a:t>
            </a:r>
            <a:r>
              <a:rPr lang="en-US" sz="800" b="1" i="0" u="none" strike="noStrike" cap="none" baseline="-25000">
                <a:solidFill>
                  <a:srgbClr val="000000"/>
                </a:solidFill>
                <a:latin typeface="Arial"/>
                <a:ea typeface="Arial"/>
                <a:cs typeface="Arial"/>
                <a:sym typeface="Arial"/>
              </a:rPr>
              <a:t>3</a:t>
            </a:r>
            <a:endParaRPr/>
          </a:p>
        </p:txBody>
      </p:sp>
      <p:sp>
        <p:nvSpPr>
          <p:cNvPr id="921" name="Google Shape;921;p72"/>
          <p:cNvSpPr txBox="1"/>
          <p:nvPr/>
        </p:nvSpPr>
        <p:spPr>
          <a:xfrm>
            <a:off x="3362325" y="3070225"/>
            <a:ext cx="127000" cy="1270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43C8F1"/>
              </a:buClr>
              <a:buSzPts val="800"/>
              <a:buFont typeface="Arial"/>
              <a:buNone/>
            </a:pPr>
            <a:r>
              <a:rPr lang="en-US" sz="800" b="1" i="0" u="none" strike="noStrike" cap="none">
                <a:solidFill>
                  <a:srgbClr val="43C8F1"/>
                </a:solidFill>
                <a:latin typeface="Arial"/>
                <a:ea typeface="Arial"/>
                <a:cs typeface="Arial"/>
                <a:sym typeface="Arial"/>
              </a:rPr>
              <a:t>H</a:t>
            </a:r>
            <a:r>
              <a:rPr lang="en-US" sz="800" b="1" i="0" u="none" strike="noStrike" cap="none" baseline="30000">
                <a:solidFill>
                  <a:srgbClr val="000000"/>
                </a:solidFill>
                <a:latin typeface="Arial"/>
                <a:ea typeface="Arial"/>
                <a:cs typeface="Arial"/>
                <a:sym typeface="Arial"/>
              </a:rPr>
              <a:t>+</a:t>
            </a:r>
            <a:endParaRPr/>
          </a:p>
        </p:txBody>
      </p:sp>
      <p:sp>
        <p:nvSpPr>
          <p:cNvPr id="922" name="Google Shape;922;p72"/>
          <p:cNvSpPr txBox="1"/>
          <p:nvPr/>
        </p:nvSpPr>
        <p:spPr>
          <a:xfrm>
            <a:off x="3335337" y="3921125"/>
            <a:ext cx="202771" cy="13028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43C8F1"/>
              </a:buClr>
              <a:buSzPts val="800"/>
              <a:buFont typeface="Arial"/>
              <a:buNone/>
            </a:pPr>
            <a:r>
              <a:rPr lang="en-US" sz="800" b="1" i="0" u="none" strike="noStrike" cap="none">
                <a:solidFill>
                  <a:srgbClr val="43C8F1"/>
                </a:solidFill>
                <a:latin typeface="Arial"/>
                <a:ea typeface="Arial"/>
                <a:cs typeface="Arial"/>
                <a:sym typeface="Arial"/>
              </a:rPr>
              <a:t>H</a:t>
            </a:r>
            <a:r>
              <a:rPr lang="en-US" sz="800" b="1" i="0" u="none" strike="noStrike" cap="none" baseline="-25000">
                <a:solidFill>
                  <a:srgbClr val="000000"/>
                </a:solidFill>
                <a:latin typeface="Arial"/>
                <a:ea typeface="Arial"/>
                <a:cs typeface="Arial"/>
                <a:sym typeface="Arial"/>
              </a:rPr>
              <a:t>2</a:t>
            </a:r>
            <a:r>
              <a:rPr lang="en-US" sz="800" b="1" i="0" u="none" strike="noStrike" cap="none">
                <a:solidFill>
                  <a:srgbClr val="000000"/>
                </a:solidFill>
                <a:latin typeface="Arial"/>
                <a:ea typeface="Arial"/>
                <a:cs typeface="Arial"/>
                <a:sym typeface="Arial"/>
              </a:rPr>
              <a:t>O</a:t>
            </a:r>
            <a:endParaRPr/>
          </a:p>
        </p:txBody>
      </p:sp>
      <p:sp>
        <p:nvSpPr>
          <p:cNvPr id="923" name="Google Shape;923;p72"/>
          <p:cNvSpPr txBox="1"/>
          <p:nvPr/>
        </p:nvSpPr>
        <p:spPr>
          <a:xfrm>
            <a:off x="5053012" y="2759075"/>
            <a:ext cx="127001" cy="1270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43C8F1"/>
              </a:buClr>
              <a:buSzPts val="800"/>
              <a:buFont typeface="Arial"/>
              <a:buNone/>
            </a:pPr>
            <a:r>
              <a:rPr lang="en-US" sz="800" b="1" i="0" u="none" strike="noStrike" cap="none">
                <a:solidFill>
                  <a:srgbClr val="43C8F1"/>
                </a:solidFill>
                <a:latin typeface="Arial"/>
                <a:ea typeface="Arial"/>
                <a:cs typeface="Arial"/>
                <a:sym typeface="Arial"/>
              </a:rPr>
              <a:t>H</a:t>
            </a:r>
            <a:r>
              <a:rPr lang="en-US" sz="800" b="1" i="0" u="none" strike="noStrike" cap="none" baseline="30000">
                <a:solidFill>
                  <a:srgbClr val="000000"/>
                </a:solidFill>
                <a:latin typeface="Arial"/>
                <a:ea typeface="Arial"/>
                <a:cs typeface="Arial"/>
                <a:sym typeface="Arial"/>
              </a:rPr>
              <a:t>+</a:t>
            </a:r>
            <a:endParaRPr/>
          </a:p>
        </p:txBody>
      </p:sp>
      <p:sp>
        <p:nvSpPr>
          <p:cNvPr id="924" name="Google Shape;924;p72"/>
          <p:cNvSpPr txBox="1"/>
          <p:nvPr/>
        </p:nvSpPr>
        <p:spPr>
          <a:xfrm>
            <a:off x="4395787" y="3906837"/>
            <a:ext cx="202771" cy="13028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43C8F1"/>
              </a:buClr>
              <a:buSzPts val="800"/>
              <a:buFont typeface="Arial"/>
              <a:buNone/>
            </a:pPr>
            <a:r>
              <a:rPr lang="en-US" sz="800" b="1" i="0" u="none" strike="noStrike" cap="none">
                <a:solidFill>
                  <a:srgbClr val="43C8F1"/>
                </a:solidFill>
                <a:latin typeface="Arial"/>
                <a:ea typeface="Arial"/>
                <a:cs typeface="Arial"/>
                <a:sym typeface="Arial"/>
              </a:rPr>
              <a:t>H</a:t>
            </a:r>
            <a:r>
              <a:rPr lang="en-US" sz="800" b="1" i="0" u="none" strike="noStrike" cap="none" baseline="-25000">
                <a:solidFill>
                  <a:srgbClr val="000000"/>
                </a:solidFill>
                <a:latin typeface="Arial"/>
                <a:ea typeface="Arial"/>
                <a:cs typeface="Arial"/>
                <a:sym typeface="Arial"/>
              </a:rPr>
              <a:t>2</a:t>
            </a:r>
            <a:r>
              <a:rPr lang="en-US" sz="800" b="1" i="0" u="none" strike="noStrike" cap="none">
                <a:solidFill>
                  <a:srgbClr val="000000"/>
                </a:solidFill>
                <a:latin typeface="Arial"/>
                <a:ea typeface="Arial"/>
                <a:cs typeface="Arial"/>
                <a:sym typeface="Arial"/>
              </a:rPr>
              <a:t>O</a:t>
            </a:r>
            <a:endParaRPr/>
          </a:p>
        </p:txBody>
      </p:sp>
      <p:sp>
        <p:nvSpPr>
          <p:cNvPr id="925" name="Google Shape;925;p72"/>
          <p:cNvSpPr txBox="1"/>
          <p:nvPr/>
        </p:nvSpPr>
        <p:spPr>
          <a:xfrm>
            <a:off x="2739747" y="1262062"/>
            <a:ext cx="983854" cy="225277"/>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Arial"/>
                <a:ea typeface="Arial"/>
                <a:cs typeface="Arial"/>
                <a:sym typeface="Arial"/>
              </a:rPr>
              <a:t>Blood of</a:t>
            </a:r>
            <a:endParaRPr/>
          </a:p>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Arial"/>
                <a:ea typeface="Arial"/>
                <a:cs typeface="Arial"/>
                <a:sym typeface="Arial"/>
              </a:rPr>
              <a:t>peritubular capillary</a:t>
            </a:r>
            <a:endParaRPr/>
          </a:p>
        </p:txBody>
      </p:sp>
      <p:sp>
        <p:nvSpPr>
          <p:cNvPr id="926" name="Google Shape;926;p72"/>
          <p:cNvSpPr txBox="1"/>
          <p:nvPr/>
        </p:nvSpPr>
        <p:spPr>
          <a:xfrm>
            <a:off x="4894381" y="1262062"/>
            <a:ext cx="1406923" cy="225277"/>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Arial"/>
                <a:ea typeface="Arial"/>
                <a:cs typeface="Arial"/>
                <a:sym typeface="Arial"/>
              </a:rPr>
              <a:t>Renal tubule cells</a:t>
            </a:r>
            <a:endParaRPr/>
          </a:p>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Arial"/>
                <a:ea typeface="Arial"/>
                <a:cs typeface="Arial"/>
                <a:sym typeface="Arial"/>
              </a:rPr>
              <a:t>(proximal convoluted tubule)</a:t>
            </a:r>
            <a:endParaRPr/>
          </a:p>
        </p:txBody>
      </p:sp>
      <p:sp>
        <p:nvSpPr>
          <p:cNvPr id="927" name="Google Shape;927;p72"/>
          <p:cNvSpPr txBox="1"/>
          <p:nvPr/>
        </p:nvSpPr>
        <p:spPr>
          <a:xfrm>
            <a:off x="7784822" y="1401762"/>
            <a:ext cx="620317" cy="12700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Arial"/>
                <a:ea typeface="Arial"/>
                <a:cs typeface="Arial"/>
                <a:sym typeface="Arial"/>
              </a:rPr>
              <a:t>Tubular fluid</a:t>
            </a:r>
            <a:endParaRPr/>
          </a:p>
        </p:txBody>
      </p:sp>
      <p:sp>
        <p:nvSpPr>
          <p:cNvPr id="928" name="Google Shape;928;p72"/>
          <p:cNvSpPr txBox="1"/>
          <p:nvPr/>
        </p:nvSpPr>
        <p:spPr>
          <a:xfrm>
            <a:off x="2196782" y="1039812"/>
            <a:ext cx="4718686" cy="177433"/>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Arial"/>
                <a:ea typeface="Arial"/>
                <a:cs typeface="Arial"/>
                <a:sym typeface="Arial"/>
              </a:rPr>
              <a:t>Copyright © The McGraw-Hill Companies, Inc. Permission required for reproduction or display.</a:t>
            </a:r>
            <a:endParaRPr/>
          </a:p>
        </p:txBody>
      </p:sp>
      <p:sp>
        <p:nvSpPr>
          <p:cNvPr id="929" name="Google Shape;929;p72"/>
          <p:cNvSpPr txBox="1">
            <a:spLocks noGrp="1"/>
          </p:cNvSpPr>
          <p:nvPr>
            <p:ph type="sldNum" idx="4294967295"/>
          </p:nvPr>
        </p:nvSpPr>
        <p:spPr>
          <a:xfrm>
            <a:off x="8842092" y="6324600"/>
            <a:ext cx="301908" cy="288824"/>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1">
                <a:solidFill>
                  <a:srgbClr val="000000"/>
                </a:solidFill>
              </a:rPr>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33"/>
        <p:cNvGrpSpPr/>
        <p:nvPr/>
      </p:nvGrpSpPr>
      <p:grpSpPr>
        <a:xfrm>
          <a:off x="0" y="0"/>
          <a:ext cx="0" cy="0"/>
          <a:chOff x="0" y="0"/>
          <a:chExt cx="0" cy="0"/>
        </a:xfrm>
      </p:grpSpPr>
      <p:sp>
        <p:nvSpPr>
          <p:cNvPr id="934" name="Google Shape;934;p73"/>
          <p:cNvSpPr txBox="1">
            <a:spLocks noGrp="1"/>
          </p:cNvSpPr>
          <p:nvPr>
            <p:ph type="sldNum" idx="4294967295"/>
          </p:nvPr>
        </p:nvSpPr>
        <p:spPr>
          <a:xfrm>
            <a:off x="8842092" y="6324600"/>
            <a:ext cx="301908" cy="288824"/>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1">
                <a:solidFill>
                  <a:srgbClr val="000000"/>
                </a:solidFill>
              </a:rPr>
              <a:t>12</a:t>
            </a:fld>
            <a:endParaRPr/>
          </a:p>
        </p:txBody>
      </p:sp>
      <p:sp>
        <p:nvSpPr>
          <p:cNvPr id="935" name="Google Shape;935;p73"/>
          <p:cNvSpPr txBox="1">
            <a:spLocks noGrp="1"/>
          </p:cNvSpPr>
          <p:nvPr>
            <p:ph type="title" idx="4294967295"/>
          </p:nvPr>
        </p:nvSpPr>
        <p:spPr>
          <a:xfrm>
            <a:off x="-1" y="0"/>
            <a:ext cx="9144002" cy="914400"/>
          </a:xfrm>
          <a:prstGeom prst="rect">
            <a:avLst/>
          </a:prstGeom>
          <a:noFill/>
          <a:ln>
            <a:noFill/>
          </a:ln>
        </p:spPr>
        <p:txBody>
          <a:bodyPr spcFirstLastPara="1" wrap="square" lIns="45700" tIns="45700" rIns="45700" bIns="45700" anchor="ctr" anchorCtr="0">
            <a:normAutofit/>
          </a:bodyPr>
          <a:lstStyle/>
          <a:p>
            <a:pPr marL="0" marR="0" lvl="0" indent="0" algn="ctr" rtl="0">
              <a:lnSpc>
                <a:spcPct val="100000"/>
              </a:lnSpc>
              <a:spcBef>
                <a:spcPts val="0"/>
              </a:spcBef>
              <a:spcAft>
                <a:spcPts val="0"/>
              </a:spcAft>
              <a:buClr>
                <a:srgbClr val="000000"/>
              </a:buClr>
              <a:buSzPts val="4400"/>
              <a:buFont typeface="Arial"/>
              <a:buNone/>
            </a:pPr>
            <a:r>
              <a:rPr lang="en-US" sz="4400" b="1"/>
              <a:t>Limiting pH</a:t>
            </a:r>
            <a:endParaRPr/>
          </a:p>
        </p:txBody>
      </p:sp>
      <p:sp>
        <p:nvSpPr>
          <p:cNvPr id="936" name="Google Shape;936;p73"/>
          <p:cNvSpPr txBox="1">
            <a:spLocks noGrp="1"/>
          </p:cNvSpPr>
          <p:nvPr>
            <p:ph type="body" idx="4294967295"/>
          </p:nvPr>
        </p:nvSpPr>
        <p:spPr>
          <a:xfrm>
            <a:off x="304800" y="762000"/>
            <a:ext cx="8534400" cy="6096000"/>
          </a:xfrm>
          <a:prstGeom prst="rect">
            <a:avLst/>
          </a:prstGeom>
          <a:noFill/>
          <a:ln>
            <a:noFill/>
          </a:ln>
        </p:spPr>
        <p:txBody>
          <a:bodyPr spcFirstLastPara="1" wrap="square" lIns="45700" tIns="45700" rIns="45700" bIns="45700" anchor="t" anchorCtr="0">
            <a:normAutofit/>
          </a:bodyPr>
          <a:lstStyle/>
          <a:p>
            <a:pPr marL="342900" lvl="0" indent="-342900" algn="l" rtl="0">
              <a:lnSpc>
                <a:spcPct val="100000"/>
              </a:lnSpc>
              <a:spcBef>
                <a:spcPts val="0"/>
              </a:spcBef>
              <a:spcAft>
                <a:spcPts val="0"/>
              </a:spcAft>
              <a:buClr>
                <a:srgbClr val="000000"/>
              </a:buClr>
              <a:buSzPts val="2400"/>
              <a:buFont typeface="Arial"/>
              <a:buChar char="•"/>
            </a:pPr>
            <a:r>
              <a:rPr lang="en-US">
                <a:solidFill>
                  <a:srgbClr val="000000"/>
                </a:solidFill>
              </a:rPr>
              <a:t>tubular secretion of H</a:t>
            </a:r>
            <a:r>
              <a:rPr lang="en-US" baseline="30000"/>
              <a:t>+ </a:t>
            </a:r>
            <a:r>
              <a:rPr lang="en-US" sz="2000"/>
              <a:t>(step 6)</a:t>
            </a:r>
            <a:r>
              <a:rPr lang="en-US">
                <a:solidFill>
                  <a:srgbClr val="000000"/>
                </a:solidFill>
              </a:rPr>
              <a:t> </a:t>
            </a:r>
            <a:endParaRPr/>
          </a:p>
          <a:p>
            <a:pPr marL="742950" lvl="1" indent="-285750" algn="l" rtl="0">
              <a:lnSpc>
                <a:spcPct val="100000"/>
              </a:lnSpc>
              <a:spcBef>
                <a:spcPts val="0"/>
              </a:spcBef>
              <a:spcAft>
                <a:spcPts val="0"/>
              </a:spcAft>
              <a:buClr>
                <a:srgbClr val="000000"/>
              </a:buClr>
              <a:buSzPts val="2000"/>
              <a:buFont typeface="Arial"/>
              <a:buChar char="–"/>
            </a:pPr>
            <a:r>
              <a:rPr lang="en-US" sz="2000">
                <a:solidFill>
                  <a:srgbClr val="000000"/>
                </a:solidFill>
              </a:rPr>
              <a:t>continues only with a steep concentration gradient of H</a:t>
            </a:r>
            <a:r>
              <a:rPr lang="en-US" baseline="30000"/>
              <a:t>+ </a:t>
            </a:r>
            <a:r>
              <a:rPr lang="en-US" sz="2000">
                <a:solidFill>
                  <a:srgbClr val="000000"/>
                </a:solidFill>
              </a:rPr>
              <a:t>between tubule cells and tubular fluid</a:t>
            </a:r>
            <a:endParaRPr/>
          </a:p>
          <a:p>
            <a:pPr marL="742950" lvl="1" indent="-285750" algn="l" rtl="0">
              <a:lnSpc>
                <a:spcPct val="100000"/>
              </a:lnSpc>
              <a:spcBef>
                <a:spcPts val="0"/>
              </a:spcBef>
              <a:spcAft>
                <a:spcPts val="0"/>
              </a:spcAft>
              <a:buClr>
                <a:srgbClr val="000000"/>
              </a:buClr>
              <a:buSzPts val="2000"/>
              <a:buFont typeface="Arial"/>
              <a:buChar char="–"/>
            </a:pPr>
            <a:r>
              <a:rPr lang="en-US" sz="2000">
                <a:solidFill>
                  <a:srgbClr val="000000"/>
                </a:solidFill>
              </a:rPr>
              <a:t>if H</a:t>
            </a:r>
            <a:r>
              <a:rPr lang="en-US" baseline="30000"/>
              <a:t>+ </a:t>
            </a:r>
            <a:r>
              <a:rPr lang="en-US" sz="2000">
                <a:solidFill>
                  <a:srgbClr val="000000"/>
                </a:solidFill>
              </a:rPr>
              <a:t>concentration increased in tubular fluid, lowering pH to 4.5, secretion of H</a:t>
            </a:r>
            <a:r>
              <a:rPr lang="en-US" baseline="30000"/>
              <a:t>+ </a:t>
            </a:r>
            <a:r>
              <a:rPr lang="en-US" sz="2000">
                <a:solidFill>
                  <a:srgbClr val="000000"/>
                </a:solidFill>
              </a:rPr>
              <a:t>stops – </a:t>
            </a:r>
            <a:r>
              <a:rPr lang="en-US" b="1"/>
              <a:t>limiting pH</a:t>
            </a:r>
            <a:endParaRPr/>
          </a:p>
          <a:p>
            <a:pPr marL="342900" lvl="0" indent="-342900" algn="l" rtl="0">
              <a:lnSpc>
                <a:spcPct val="100000"/>
              </a:lnSpc>
              <a:spcBef>
                <a:spcPts val="500"/>
              </a:spcBef>
              <a:spcAft>
                <a:spcPts val="0"/>
              </a:spcAft>
              <a:buClr>
                <a:srgbClr val="000000"/>
              </a:buClr>
              <a:buSzPts val="2400"/>
              <a:buFont typeface="Arial"/>
              <a:buChar char="•"/>
            </a:pPr>
            <a:r>
              <a:rPr lang="en-US">
                <a:solidFill>
                  <a:srgbClr val="000000"/>
                </a:solidFill>
              </a:rPr>
              <a:t>this is prevented by buffers in tubular fluid </a:t>
            </a:r>
            <a:endParaRPr/>
          </a:p>
          <a:p>
            <a:pPr marL="742950" lvl="1" indent="-285750" algn="l" rtl="0">
              <a:lnSpc>
                <a:spcPct val="100000"/>
              </a:lnSpc>
              <a:spcBef>
                <a:spcPts val="0"/>
              </a:spcBef>
              <a:spcAft>
                <a:spcPts val="0"/>
              </a:spcAft>
              <a:buClr>
                <a:srgbClr val="000000"/>
              </a:buClr>
              <a:buSzPts val="2000"/>
              <a:buFont typeface="Arial"/>
              <a:buChar char="–"/>
            </a:pPr>
            <a:r>
              <a:rPr lang="en-US" sz="2000" b="1">
                <a:solidFill>
                  <a:srgbClr val="000000"/>
                </a:solidFill>
              </a:rPr>
              <a:t>bicarbonate system </a:t>
            </a:r>
            <a:r>
              <a:rPr lang="en-US" b="0"/>
              <a:t>– all bicarbonate ions in tubular fluid are consumed neutralizing H</a:t>
            </a:r>
            <a:r>
              <a:rPr lang="en-US" b="0" baseline="30000"/>
              <a:t>+</a:t>
            </a:r>
            <a:endParaRPr b="0" baseline="30000"/>
          </a:p>
          <a:p>
            <a:pPr marL="1143000" lvl="2" indent="-228600" algn="l" rtl="0">
              <a:lnSpc>
                <a:spcPct val="100000"/>
              </a:lnSpc>
              <a:spcBef>
                <a:spcPts val="0"/>
              </a:spcBef>
              <a:spcAft>
                <a:spcPts val="0"/>
              </a:spcAft>
              <a:buClr>
                <a:srgbClr val="000000"/>
              </a:buClr>
              <a:buSzPts val="1800"/>
              <a:buFont typeface="Arial"/>
              <a:buChar char="•"/>
            </a:pPr>
            <a:r>
              <a:rPr lang="en-US" sz="1800">
                <a:solidFill>
                  <a:srgbClr val="000000"/>
                </a:solidFill>
              </a:rPr>
              <a:t>so there is no HCO</a:t>
            </a:r>
            <a:r>
              <a:rPr lang="en-US" baseline="30000"/>
              <a:t>3-</a:t>
            </a:r>
            <a:r>
              <a:rPr lang="en-US" sz="1800">
                <a:solidFill>
                  <a:srgbClr val="000000"/>
                </a:solidFill>
              </a:rPr>
              <a:t> in the urine</a:t>
            </a:r>
            <a:endParaRPr/>
          </a:p>
          <a:p>
            <a:pPr marL="1143000" lvl="2" indent="-228600" algn="l" rtl="0">
              <a:lnSpc>
                <a:spcPct val="100000"/>
              </a:lnSpc>
              <a:spcBef>
                <a:spcPts val="0"/>
              </a:spcBef>
              <a:spcAft>
                <a:spcPts val="0"/>
              </a:spcAft>
              <a:buClr>
                <a:srgbClr val="000000"/>
              </a:buClr>
              <a:buSzPts val="1800"/>
              <a:buFont typeface="Arial"/>
              <a:buChar char="•"/>
            </a:pPr>
            <a:r>
              <a:rPr lang="en-US" sz="1800">
                <a:solidFill>
                  <a:srgbClr val="000000"/>
                </a:solidFill>
              </a:rPr>
              <a:t>the more acid the kidneys secrete, less sodium is in the urine</a:t>
            </a:r>
            <a:endParaRPr/>
          </a:p>
          <a:p>
            <a:pPr marL="742950" lvl="1" indent="-285750" algn="l" rtl="0">
              <a:lnSpc>
                <a:spcPct val="100000"/>
              </a:lnSpc>
              <a:spcBef>
                <a:spcPts val="0"/>
              </a:spcBef>
              <a:spcAft>
                <a:spcPts val="0"/>
              </a:spcAft>
              <a:buClr>
                <a:srgbClr val="000000"/>
              </a:buClr>
              <a:buSzPts val="2000"/>
              <a:buFont typeface="Arial"/>
              <a:buChar char="–"/>
            </a:pPr>
            <a:r>
              <a:rPr lang="en-US" sz="2000" b="1">
                <a:solidFill>
                  <a:srgbClr val="000000"/>
                </a:solidFill>
              </a:rPr>
              <a:t>phosphate system - </a:t>
            </a:r>
            <a:r>
              <a:rPr lang="en-US" b="0"/>
              <a:t>dibasic sodium phosphate is contained in glomerular filtrate</a:t>
            </a:r>
            <a:endParaRPr sz="1800" b="0"/>
          </a:p>
          <a:p>
            <a:pPr marL="1143000" lvl="2" indent="-228600" algn="l" rtl="0">
              <a:lnSpc>
                <a:spcPct val="100000"/>
              </a:lnSpc>
              <a:spcBef>
                <a:spcPts val="0"/>
              </a:spcBef>
              <a:spcAft>
                <a:spcPts val="0"/>
              </a:spcAft>
              <a:buClr>
                <a:srgbClr val="000000"/>
              </a:buClr>
              <a:buSzPts val="1800"/>
              <a:buFont typeface="Arial"/>
              <a:buChar char="•"/>
            </a:pPr>
            <a:r>
              <a:rPr lang="en-US" sz="1800">
                <a:solidFill>
                  <a:srgbClr val="000000"/>
                </a:solidFill>
              </a:rPr>
              <a:t>reacts with some of the H</a:t>
            </a:r>
            <a:r>
              <a:rPr lang="en-US" baseline="30000"/>
              <a:t>+ </a:t>
            </a:r>
            <a:r>
              <a:rPr lang="en-US" sz="1800">
                <a:solidFill>
                  <a:srgbClr val="000000"/>
                </a:solidFill>
              </a:rPr>
              <a:t> replacing a Na</a:t>
            </a:r>
            <a:r>
              <a:rPr lang="en-US" baseline="30000"/>
              <a:t>+</a:t>
            </a:r>
            <a:r>
              <a:rPr lang="en-US" sz="1800">
                <a:solidFill>
                  <a:srgbClr val="000000"/>
                </a:solidFill>
              </a:rPr>
              <a:t> in the buffer which passes into the urine</a:t>
            </a:r>
            <a:endParaRPr/>
          </a:p>
          <a:p>
            <a:pPr marL="1143000" lvl="2" indent="-228600" algn="l" rtl="0">
              <a:lnSpc>
                <a:spcPct val="100000"/>
              </a:lnSpc>
              <a:spcBef>
                <a:spcPts val="0"/>
              </a:spcBef>
              <a:spcAft>
                <a:spcPts val="0"/>
              </a:spcAft>
              <a:buClr>
                <a:srgbClr val="000000"/>
              </a:buClr>
              <a:buSzPts val="1800"/>
              <a:buFont typeface="Arial"/>
              <a:buChar char="•"/>
            </a:pPr>
            <a:r>
              <a:rPr lang="en-US" sz="1800">
                <a:solidFill>
                  <a:srgbClr val="000000"/>
                </a:solidFill>
              </a:rPr>
              <a:t>Na</a:t>
            </a:r>
            <a:r>
              <a:rPr lang="en-US" baseline="-25000"/>
              <a:t>2</a:t>
            </a:r>
            <a:r>
              <a:rPr lang="en-US" sz="1800">
                <a:solidFill>
                  <a:srgbClr val="000000"/>
                </a:solidFill>
              </a:rPr>
              <a:t>HPO</a:t>
            </a:r>
            <a:r>
              <a:rPr lang="en-US" baseline="-25000"/>
              <a:t>4</a:t>
            </a:r>
            <a:r>
              <a:rPr lang="en-US" sz="1800">
                <a:solidFill>
                  <a:srgbClr val="000000"/>
                </a:solidFill>
              </a:rPr>
              <a:t> + H</a:t>
            </a:r>
            <a:r>
              <a:rPr lang="en-US" baseline="30000"/>
              <a:t>+ </a:t>
            </a:r>
            <a:r>
              <a:rPr lang="en-US">
                <a:latin typeface="Noto Sans Symbols"/>
                <a:ea typeface="Noto Sans Symbols"/>
                <a:cs typeface="Noto Sans Symbols"/>
                <a:sym typeface="Noto Sans Symbols"/>
              </a:rPr>
              <a:t>→ </a:t>
            </a:r>
            <a:r>
              <a:rPr lang="en-US" sz="1800">
                <a:solidFill>
                  <a:srgbClr val="000000"/>
                </a:solidFill>
              </a:rPr>
              <a:t>NaH</a:t>
            </a:r>
            <a:r>
              <a:rPr lang="en-US" baseline="-25000"/>
              <a:t>2</a:t>
            </a:r>
            <a:r>
              <a:rPr lang="en-US" sz="1800">
                <a:solidFill>
                  <a:srgbClr val="000000"/>
                </a:solidFill>
              </a:rPr>
              <a:t>PO</a:t>
            </a:r>
            <a:r>
              <a:rPr lang="en-US" baseline="-25000"/>
              <a:t>4 </a:t>
            </a:r>
            <a:r>
              <a:rPr lang="en-US" sz="1800">
                <a:solidFill>
                  <a:srgbClr val="000000"/>
                </a:solidFill>
              </a:rPr>
              <a:t>+ Na</a:t>
            </a:r>
            <a:r>
              <a:rPr lang="en-US" baseline="30000"/>
              <a:t>+</a:t>
            </a:r>
            <a:endParaRPr/>
          </a:p>
          <a:p>
            <a:pPr marL="742950" lvl="1" indent="-285750" algn="l" rtl="0">
              <a:lnSpc>
                <a:spcPct val="90000"/>
              </a:lnSpc>
              <a:spcBef>
                <a:spcPts val="0"/>
              </a:spcBef>
              <a:spcAft>
                <a:spcPts val="0"/>
              </a:spcAft>
              <a:buClr>
                <a:srgbClr val="000000"/>
              </a:buClr>
              <a:buSzPts val="2000"/>
              <a:buFont typeface="Arial"/>
              <a:buChar char="–"/>
            </a:pPr>
            <a:r>
              <a:rPr lang="en-US" sz="2000" b="1">
                <a:solidFill>
                  <a:srgbClr val="000000"/>
                </a:solidFill>
              </a:rPr>
              <a:t>ammonia </a:t>
            </a:r>
            <a:r>
              <a:rPr lang="en-US" b="0" baseline="-25000"/>
              <a:t> </a:t>
            </a:r>
            <a:r>
              <a:rPr lang="en-US" b="0"/>
              <a:t>(NH</a:t>
            </a:r>
            <a:r>
              <a:rPr lang="en-US" b="0" baseline="-25000"/>
              <a:t>3</a:t>
            </a:r>
            <a:r>
              <a:rPr lang="en-US" b="0"/>
              <a:t>) - </a:t>
            </a:r>
            <a:r>
              <a:rPr lang="en-US" b="0" baseline="-25000"/>
              <a:t> </a:t>
            </a:r>
            <a:r>
              <a:rPr lang="en-US" b="0"/>
              <a:t>from amino acid catabolism acts as a base to neutralize acid</a:t>
            </a:r>
            <a:endParaRPr b="0"/>
          </a:p>
          <a:p>
            <a:pPr marL="1143000" lvl="2" indent="-228600" algn="l" rtl="0">
              <a:lnSpc>
                <a:spcPct val="90000"/>
              </a:lnSpc>
              <a:spcBef>
                <a:spcPts val="0"/>
              </a:spcBef>
              <a:spcAft>
                <a:spcPts val="0"/>
              </a:spcAft>
              <a:buClr>
                <a:srgbClr val="000000"/>
              </a:buClr>
              <a:buSzPts val="1800"/>
              <a:buFont typeface="Arial"/>
              <a:buChar char="•"/>
            </a:pPr>
            <a:r>
              <a:rPr lang="en-US" sz="1800">
                <a:solidFill>
                  <a:srgbClr val="000000"/>
                </a:solidFill>
              </a:rPr>
              <a:t>NH</a:t>
            </a:r>
            <a:r>
              <a:rPr lang="en-US" baseline="-25000"/>
              <a:t>3</a:t>
            </a:r>
            <a:r>
              <a:rPr lang="en-US" sz="1800">
                <a:solidFill>
                  <a:srgbClr val="000000"/>
                </a:solidFill>
              </a:rPr>
              <a:t> + H</a:t>
            </a:r>
            <a:r>
              <a:rPr lang="en-US" baseline="30000"/>
              <a:t>+ </a:t>
            </a:r>
            <a:r>
              <a:rPr lang="en-US" sz="1800">
                <a:solidFill>
                  <a:srgbClr val="000000"/>
                </a:solidFill>
              </a:rPr>
              <a:t>and Cl</a:t>
            </a:r>
            <a:r>
              <a:rPr lang="en-US" baseline="30000"/>
              <a:t>- </a:t>
            </a:r>
            <a:r>
              <a:rPr lang="en-US">
                <a:latin typeface="Noto Sans Symbols"/>
                <a:ea typeface="Noto Sans Symbols"/>
                <a:cs typeface="Noto Sans Symbols"/>
                <a:sym typeface="Noto Sans Symbols"/>
              </a:rPr>
              <a:t>→ </a:t>
            </a:r>
            <a:r>
              <a:rPr lang="en-US" sz="1800">
                <a:solidFill>
                  <a:srgbClr val="000000"/>
                </a:solidFill>
              </a:rPr>
              <a:t>NH</a:t>
            </a:r>
            <a:r>
              <a:rPr lang="en-US" baseline="-25000"/>
              <a:t>4</a:t>
            </a:r>
            <a:r>
              <a:rPr lang="en-US" sz="1800">
                <a:solidFill>
                  <a:srgbClr val="000000"/>
                </a:solidFill>
              </a:rPr>
              <a:t>Cl </a:t>
            </a:r>
            <a:r>
              <a:rPr lang="en-US" sz="1400"/>
              <a:t>(ammonium chloride – a weak acid)</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40"/>
        <p:cNvGrpSpPr/>
        <p:nvPr/>
      </p:nvGrpSpPr>
      <p:grpSpPr>
        <a:xfrm>
          <a:off x="0" y="0"/>
          <a:ext cx="0" cy="0"/>
          <a:chOff x="0" y="0"/>
          <a:chExt cx="0" cy="0"/>
        </a:xfrm>
      </p:grpSpPr>
      <p:sp>
        <p:nvSpPr>
          <p:cNvPr id="941" name="Google Shape;941;p74"/>
          <p:cNvSpPr txBox="1">
            <a:spLocks noGrp="1"/>
          </p:cNvSpPr>
          <p:nvPr>
            <p:ph type="sldNum" idx="4294967295"/>
          </p:nvPr>
        </p:nvSpPr>
        <p:spPr>
          <a:xfrm>
            <a:off x="8842092" y="6324600"/>
            <a:ext cx="301908" cy="288824"/>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1">
                <a:solidFill>
                  <a:srgbClr val="000000"/>
                </a:solidFill>
              </a:rPr>
              <a:t>13</a:t>
            </a:fld>
            <a:endParaRPr/>
          </a:p>
        </p:txBody>
      </p:sp>
      <p:sp>
        <p:nvSpPr>
          <p:cNvPr id="942" name="Google Shape;942;p74"/>
          <p:cNvSpPr txBox="1">
            <a:spLocks noGrp="1"/>
          </p:cNvSpPr>
          <p:nvPr>
            <p:ph type="title" idx="4294967295"/>
          </p:nvPr>
        </p:nvSpPr>
        <p:spPr>
          <a:xfrm>
            <a:off x="-1" y="15874"/>
            <a:ext cx="9144002" cy="701677"/>
          </a:xfrm>
          <a:prstGeom prst="rect">
            <a:avLst/>
          </a:prstGeom>
          <a:noFill/>
          <a:ln>
            <a:noFill/>
          </a:ln>
        </p:spPr>
        <p:txBody>
          <a:bodyPr spcFirstLastPara="1" wrap="square" lIns="45700" tIns="45700" rIns="45700" bIns="45700" anchor="ctr" anchorCtr="0">
            <a:normAutofit/>
          </a:bodyPr>
          <a:lstStyle/>
          <a:p>
            <a:pPr marL="0" marR="0" lvl="0" indent="0" algn="ctr" rtl="0">
              <a:lnSpc>
                <a:spcPct val="100000"/>
              </a:lnSpc>
              <a:spcBef>
                <a:spcPts val="0"/>
              </a:spcBef>
              <a:spcAft>
                <a:spcPts val="0"/>
              </a:spcAft>
              <a:buClr>
                <a:srgbClr val="000000"/>
              </a:buClr>
              <a:buSzPts val="4000"/>
              <a:buFont typeface="Arial"/>
              <a:buNone/>
            </a:pPr>
            <a:r>
              <a:rPr lang="en-US" sz="4000" b="1"/>
              <a:t>Buffering Mechanisms in Urine</a:t>
            </a:r>
            <a:endParaRPr/>
          </a:p>
        </p:txBody>
      </p:sp>
      <p:sp>
        <p:nvSpPr>
          <p:cNvPr id="943" name="Google Shape;943;p74"/>
          <p:cNvSpPr txBox="1"/>
          <p:nvPr/>
        </p:nvSpPr>
        <p:spPr>
          <a:xfrm>
            <a:off x="3779520" y="6411912"/>
            <a:ext cx="2651761" cy="41250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rgbClr val="000000"/>
                </a:solidFill>
                <a:latin typeface="Arial"/>
                <a:ea typeface="Arial"/>
                <a:cs typeface="Arial"/>
                <a:sym typeface="Arial"/>
              </a:rPr>
              <a:t>Figure 24.11</a:t>
            </a:r>
            <a:endParaRPr/>
          </a:p>
        </p:txBody>
      </p:sp>
      <p:pic>
        <p:nvPicPr>
          <p:cNvPr id="944" name="Google Shape;944;p74" descr="sal25693_24_11"/>
          <p:cNvPicPr preferRelativeResize="0"/>
          <p:nvPr/>
        </p:nvPicPr>
        <p:blipFill rotWithShape="1">
          <a:blip r:embed="rId3">
            <a:alphaModFix/>
          </a:blip>
          <a:srcRect/>
          <a:stretch/>
        </p:blipFill>
        <p:spPr>
          <a:xfrm>
            <a:off x="527050" y="1425575"/>
            <a:ext cx="8042275" cy="4999038"/>
          </a:xfrm>
          <a:prstGeom prst="rect">
            <a:avLst/>
          </a:prstGeom>
          <a:noFill/>
          <a:ln>
            <a:noFill/>
          </a:ln>
        </p:spPr>
      </p:pic>
      <p:sp>
        <p:nvSpPr>
          <p:cNvPr id="945" name="Google Shape;945;p74"/>
          <p:cNvSpPr txBox="1"/>
          <p:nvPr/>
        </p:nvSpPr>
        <p:spPr>
          <a:xfrm>
            <a:off x="7058025" y="5343525"/>
            <a:ext cx="506438" cy="13554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Arial"/>
                <a:ea typeface="Arial"/>
                <a:cs typeface="Arial"/>
                <a:sym typeface="Arial"/>
              </a:rPr>
              <a:t>Antiport</a:t>
            </a:r>
            <a:endParaRPr/>
          </a:p>
        </p:txBody>
      </p:sp>
      <p:sp>
        <p:nvSpPr>
          <p:cNvPr id="946" name="Google Shape;946;p74"/>
          <p:cNvSpPr txBox="1"/>
          <p:nvPr/>
        </p:nvSpPr>
        <p:spPr>
          <a:xfrm>
            <a:off x="6780212" y="5132387"/>
            <a:ext cx="245679" cy="13554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Arial"/>
                <a:ea typeface="Arial"/>
                <a:cs typeface="Arial"/>
                <a:sym typeface="Arial"/>
              </a:rPr>
              <a:t>Key</a:t>
            </a:r>
            <a:endParaRPr/>
          </a:p>
        </p:txBody>
      </p:sp>
      <p:sp>
        <p:nvSpPr>
          <p:cNvPr id="947" name="Google Shape;947;p74"/>
          <p:cNvSpPr txBox="1"/>
          <p:nvPr/>
        </p:nvSpPr>
        <p:spPr>
          <a:xfrm>
            <a:off x="6611937" y="1084262"/>
            <a:ext cx="772221" cy="13554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Arial"/>
                <a:ea typeface="Arial"/>
                <a:cs typeface="Arial"/>
                <a:sym typeface="Arial"/>
              </a:rPr>
              <a:t>Tubular fluid</a:t>
            </a:r>
            <a:endParaRPr/>
          </a:p>
        </p:txBody>
      </p:sp>
      <p:sp>
        <p:nvSpPr>
          <p:cNvPr id="948" name="Google Shape;948;p74"/>
          <p:cNvSpPr txBox="1"/>
          <p:nvPr/>
        </p:nvSpPr>
        <p:spPr>
          <a:xfrm>
            <a:off x="3116262" y="3116262"/>
            <a:ext cx="153860" cy="13554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Arial"/>
                <a:ea typeface="Arial"/>
                <a:cs typeface="Arial"/>
                <a:sym typeface="Arial"/>
              </a:rPr>
              <a:t>K</a:t>
            </a:r>
            <a:r>
              <a:rPr lang="en-US" sz="1000" b="1" i="0" u="none" strike="noStrike" cap="none" baseline="30000">
                <a:solidFill>
                  <a:srgbClr val="000000"/>
                </a:solidFill>
                <a:latin typeface="Arial"/>
                <a:ea typeface="Arial"/>
                <a:cs typeface="Arial"/>
                <a:sym typeface="Arial"/>
              </a:rPr>
              <a:t>+</a:t>
            </a:r>
            <a:endParaRPr/>
          </a:p>
        </p:txBody>
      </p:sp>
      <p:sp>
        <p:nvSpPr>
          <p:cNvPr id="949" name="Google Shape;949;p74"/>
          <p:cNvSpPr txBox="1"/>
          <p:nvPr/>
        </p:nvSpPr>
        <p:spPr>
          <a:xfrm>
            <a:off x="6016625" y="2886075"/>
            <a:ext cx="966788" cy="15967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Arial"/>
                <a:ea typeface="Arial"/>
                <a:cs typeface="Arial"/>
                <a:sym typeface="Arial"/>
              </a:rPr>
              <a:t>Na</a:t>
            </a:r>
            <a:r>
              <a:rPr lang="en-US" sz="1000" b="1" i="0" u="none" strike="noStrike" cap="none" baseline="30000">
                <a:solidFill>
                  <a:srgbClr val="000000"/>
                </a:solidFill>
                <a:latin typeface="Arial"/>
                <a:ea typeface="Arial"/>
                <a:cs typeface="Arial"/>
                <a:sym typeface="Arial"/>
              </a:rPr>
              <a:t>+ </a:t>
            </a:r>
            <a:r>
              <a:rPr lang="en-US" sz="1000" b="1" i="0" u="none" strike="noStrike" cap="none">
                <a:solidFill>
                  <a:srgbClr val="000000"/>
                </a:solidFill>
                <a:latin typeface="Arial"/>
                <a:ea typeface="Arial"/>
                <a:cs typeface="Arial"/>
                <a:sym typeface="Arial"/>
              </a:rPr>
              <a:t>+Na</a:t>
            </a:r>
            <a:r>
              <a:rPr lang="en-US" sz="1000" b="1" i="0" u="none" strike="noStrike" cap="none">
                <a:solidFill>
                  <a:srgbClr val="43C8F1"/>
                </a:solidFill>
                <a:latin typeface="Arial"/>
                <a:ea typeface="Arial"/>
                <a:cs typeface="Arial"/>
                <a:sym typeface="Arial"/>
              </a:rPr>
              <a:t>H</a:t>
            </a:r>
            <a:r>
              <a:rPr lang="en-US" sz="1000" b="1" i="0" u="none" strike="noStrike" cap="none" baseline="-25000">
                <a:solidFill>
                  <a:srgbClr val="000000"/>
                </a:solidFill>
                <a:latin typeface="Arial"/>
                <a:ea typeface="Arial"/>
                <a:cs typeface="Arial"/>
                <a:sym typeface="Arial"/>
              </a:rPr>
              <a:t>2</a:t>
            </a:r>
            <a:r>
              <a:rPr lang="en-US" sz="1000" b="1" i="0" u="none" strike="noStrike" cap="none">
                <a:solidFill>
                  <a:srgbClr val="000000"/>
                </a:solidFill>
                <a:latin typeface="Arial"/>
                <a:ea typeface="Arial"/>
                <a:cs typeface="Arial"/>
                <a:sym typeface="Arial"/>
              </a:rPr>
              <a:t>PO</a:t>
            </a:r>
            <a:r>
              <a:rPr lang="en-US" sz="1000" b="1" i="0" u="none" strike="noStrike" cap="none" baseline="-25000">
                <a:solidFill>
                  <a:srgbClr val="000000"/>
                </a:solidFill>
                <a:latin typeface="Arial"/>
                <a:ea typeface="Arial"/>
                <a:cs typeface="Arial"/>
                <a:sym typeface="Arial"/>
              </a:rPr>
              <a:t>4</a:t>
            </a:r>
            <a:endParaRPr/>
          </a:p>
        </p:txBody>
      </p:sp>
      <p:sp>
        <p:nvSpPr>
          <p:cNvPr id="950" name="Google Shape;950;p74"/>
          <p:cNvSpPr txBox="1"/>
          <p:nvPr/>
        </p:nvSpPr>
        <p:spPr>
          <a:xfrm>
            <a:off x="4229100" y="4313237"/>
            <a:ext cx="224491" cy="13554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Arial"/>
                <a:ea typeface="Arial"/>
                <a:cs typeface="Arial"/>
                <a:sym typeface="Arial"/>
              </a:rPr>
              <a:t>Na</a:t>
            </a:r>
            <a:r>
              <a:rPr lang="en-US" sz="1000" b="1" i="0" u="none" strike="noStrike" cap="none" baseline="30000">
                <a:solidFill>
                  <a:srgbClr val="000000"/>
                </a:solidFill>
                <a:latin typeface="Arial"/>
                <a:ea typeface="Arial"/>
                <a:cs typeface="Arial"/>
                <a:sym typeface="Arial"/>
              </a:rPr>
              <a:t>+</a:t>
            </a:r>
            <a:endParaRPr/>
          </a:p>
        </p:txBody>
      </p:sp>
      <p:sp>
        <p:nvSpPr>
          <p:cNvPr id="951" name="Google Shape;951;p74"/>
          <p:cNvSpPr txBox="1"/>
          <p:nvPr/>
        </p:nvSpPr>
        <p:spPr>
          <a:xfrm>
            <a:off x="1397000" y="2879725"/>
            <a:ext cx="224491" cy="13554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Arial"/>
                <a:ea typeface="Arial"/>
                <a:cs typeface="Arial"/>
                <a:sym typeface="Arial"/>
              </a:rPr>
              <a:t>Na</a:t>
            </a:r>
            <a:r>
              <a:rPr lang="en-US" sz="1000" b="1" i="0" u="none" strike="noStrike" cap="none" baseline="30000">
                <a:solidFill>
                  <a:srgbClr val="000000"/>
                </a:solidFill>
                <a:latin typeface="Arial"/>
                <a:ea typeface="Arial"/>
                <a:cs typeface="Arial"/>
                <a:sym typeface="Arial"/>
              </a:rPr>
              <a:t>+</a:t>
            </a:r>
            <a:endParaRPr/>
          </a:p>
        </p:txBody>
      </p:sp>
      <p:sp>
        <p:nvSpPr>
          <p:cNvPr id="952" name="Google Shape;952;p74"/>
          <p:cNvSpPr txBox="1"/>
          <p:nvPr/>
        </p:nvSpPr>
        <p:spPr>
          <a:xfrm>
            <a:off x="6738937" y="4906962"/>
            <a:ext cx="337332" cy="13554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Arial"/>
                <a:ea typeface="Arial"/>
                <a:cs typeface="Arial"/>
                <a:sym typeface="Arial"/>
              </a:rPr>
              <a:t>Urine</a:t>
            </a:r>
            <a:endParaRPr/>
          </a:p>
        </p:txBody>
      </p:sp>
      <p:sp>
        <p:nvSpPr>
          <p:cNvPr id="953" name="Google Shape;953;p74"/>
          <p:cNvSpPr txBox="1"/>
          <p:nvPr/>
        </p:nvSpPr>
        <p:spPr>
          <a:xfrm>
            <a:off x="3136900" y="2268537"/>
            <a:ext cx="342003" cy="15967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Arial"/>
                <a:ea typeface="Arial"/>
                <a:cs typeface="Arial"/>
                <a:sym typeface="Arial"/>
              </a:rPr>
              <a:t>HCO</a:t>
            </a:r>
            <a:r>
              <a:rPr lang="en-US" sz="1000" b="1" i="0" u="none" strike="noStrike" cap="none" baseline="-25000">
                <a:solidFill>
                  <a:srgbClr val="000000"/>
                </a:solidFill>
                <a:latin typeface="Arial"/>
                <a:ea typeface="Arial"/>
                <a:cs typeface="Arial"/>
                <a:sym typeface="Arial"/>
              </a:rPr>
              <a:t>3</a:t>
            </a:r>
            <a:endParaRPr/>
          </a:p>
        </p:txBody>
      </p:sp>
      <p:sp>
        <p:nvSpPr>
          <p:cNvPr id="954" name="Google Shape;954;p74"/>
          <p:cNvSpPr txBox="1"/>
          <p:nvPr/>
        </p:nvSpPr>
        <p:spPr>
          <a:xfrm>
            <a:off x="3473450" y="2239962"/>
            <a:ext cx="127000" cy="13554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Arial"/>
                <a:ea typeface="Arial"/>
                <a:cs typeface="Arial"/>
                <a:sym typeface="Arial"/>
              </a:rPr>
              <a:t>–</a:t>
            </a:r>
            <a:endParaRPr/>
          </a:p>
        </p:txBody>
      </p:sp>
      <p:sp>
        <p:nvSpPr>
          <p:cNvPr id="955" name="Google Shape;955;p74"/>
          <p:cNvSpPr txBox="1"/>
          <p:nvPr/>
        </p:nvSpPr>
        <p:spPr>
          <a:xfrm>
            <a:off x="3825875" y="4098925"/>
            <a:ext cx="127000" cy="13554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Arial"/>
                <a:ea typeface="Arial"/>
                <a:cs typeface="Arial"/>
                <a:sym typeface="Arial"/>
              </a:rPr>
              <a:t>+</a:t>
            </a:r>
            <a:endParaRPr/>
          </a:p>
        </p:txBody>
      </p:sp>
      <p:sp>
        <p:nvSpPr>
          <p:cNvPr id="956" name="Google Shape;956;p74"/>
          <p:cNvSpPr txBox="1"/>
          <p:nvPr/>
        </p:nvSpPr>
        <p:spPr>
          <a:xfrm>
            <a:off x="1246187" y="2263775"/>
            <a:ext cx="342004" cy="15967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Arial"/>
                <a:ea typeface="Arial"/>
                <a:cs typeface="Arial"/>
                <a:sym typeface="Arial"/>
              </a:rPr>
              <a:t>HCO</a:t>
            </a:r>
            <a:r>
              <a:rPr lang="en-US" sz="1000" b="1" i="0" u="none" strike="noStrike" cap="none" baseline="-25000">
                <a:solidFill>
                  <a:srgbClr val="000000"/>
                </a:solidFill>
                <a:latin typeface="Arial"/>
                <a:ea typeface="Arial"/>
                <a:cs typeface="Arial"/>
                <a:sym typeface="Arial"/>
              </a:rPr>
              <a:t>3</a:t>
            </a:r>
            <a:endParaRPr/>
          </a:p>
        </p:txBody>
      </p:sp>
      <p:sp>
        <p:nvSpPr>
          <p:cNvPr id="957" name="Google Shape;957;p74"/>
          <p:cNvSpPr txBox="1"/>
          <p:nvPr/>
        </p:nvSpPr>
        <p:spPr>
          <a:xfrm>
            <a:off x="1582737" y="2233612"/>
            <a:ext cx="127001" cy="13554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Arial"/>
                <a:ea typeface="Arial"/>
                <a:cs typeface="Arial"/>
                <a:sym typeface="Arial"/>
              </a:rPr>
              <a:t>–</a:t>
            </a:r>
            <a:endParaRPr/>
          </a:p>
        </p:txBody>
      </p:sp>
      <p:sp>
        <p:nvSpPr>
          <p:cNvPr id="958" name="Google Shape;958;p74"/>
          <p:cNvSpPr txBox="1"/>
          <p:nvPr/>
        </p:nvSpPr>
        <p:spPr>
          <a:xfrm>
            <a:off x="3352800" y="4090987"/>
            <a:ext cx="342003" cy="15967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Arial"/>
                <a:ea typeface="Arial"/>
                <a:cs typeface="Arial"/>
                <a:sym typeface="Arial"/>
              </a:rPr>
              <a:t>HCO</a:t>
            </a:r>
            <a:r>
              <a:rPr lang="en-US" sz="1000" b="1" i="0" u="none" strike="noStrike" cap="none" baseline="-25000">
                <a:solidFill>
                  <a:srgbClr val="000000"/>
                </a:solidFill>
                <a:latin typeface="Arial"/>
                <a:ea typeface="Arial"/>
                <a:cs typeface="Arial"/>
                <a:sym typeface="Arial"/>
              </a:rPr>
              <a:t>3</a:t>
            </a:r>
            <a:endParaRPr/>
          </a:p>
        </p:txBody>
      </p:sp>
      <p:sp>
        <p:nvSpPr>
          <p:cNvPr id="959" name="Google Shape;959;p74"/>
          <p:cNvSpPr txBox="1"/>
          <p:nvPr/>
        </p:nvSpPr>
        <p:spPr>
          <a:xfrm>
            <a:off x="3706812" y="4062412"/>
            <a:ext cx="127001" cy="13554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Arial"/>
                <a:ea typeface="Arial"/>
                <a:cs typeface="Arial"/>
                <a:sym typeface="Arial"/>
              </a:rPr>
              <a:t>–</a:t>
            </a:r>
            <a:endParaRPr/>
          </a:p>
        </p:txBody>
      </p:sp>
      <p:sp>
        <p:nvSpPr>
          <p:cNvPr id="960" name="Google Shape;960;p74"/>
          <p:cNvSpPr txBox="1"/>
          <p:nvPr/>
        </p:nvSpPr>
        <p:spPr>
          <a:xfrm>
            <a:off x="6996112" y="4397375"/>
            <a:ext cx="370219" cy="15967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Arial"/>
                <a:ea typeface="Arial"/>
                <a:cs typeface="Arial"/>
                <a:sym typeface="Arial"/>
              </a:rPr>
              <a:t>N</a:t>
            </a:r>
            <a:r>
              <a:rPr lang="en-US" sz="1000" b="1" i="0" u="none" strike="noStrike" cap="none">
                <a:solidFill>
                  <a:srgbClr val="43C8F1"/>
                </a:solidFill>
                <a:latin typeface="Arial"/>
                <a:ea typeface="Arial"/>
                <a:cs typeface="Arial"/>
                <a:sym typeface="Arial"/>
              </a:rPr>
              <a:t>H</a:t>
            </a:r>
            <a:r>
              <a:rPr lang="en-US" sz="1000" b="1" i="0" u="none" strike="noStrike" cap="none" baseline="-25000">
                <a:solidFill>
                  <a:srgbClr val="000000"/>
                </a:solidFill>
                <a:latin typeface="Arial"/>
                <a:ea typeface="Arial"/>
                <a:cs typeface="Arial"/>
                <a:sym typeface="Arial"/>
              </a:rPr>
              <a:t>4</a:t>
            </a:r>
            <a:r>
              <a:rPr lang="en-US" sz="1000" b="1" i="0" u="none" strike="noStrike" cap="none">
                <a:solidFill>
                  <a:srgbClr val="000000"/>
                </a:solidFill>
                <a:latin typeface="Arial"/>
                <a:ea typeface="Arial"/>
                <a:cs typeface="Arial"/>
                <a:sym typeface="Arial"/>
              </a:rPr>
              <a:t>Cl</a:t>
            </a:r>
            <a:endParaRPr/>
          </a:p>
        </p:txBody>
      </p:sp>
      <p:sp>
        <p:nvSpPr>
          <p:cNvPr id="961" name="Google Shape;961;p74"/>
          <p:cNvSpPr txBox="1"/>
          <p:nvPr/>
        </p:nvSpPr>
        <p:spPr>
          <a:xfrm>
            <a:off x="3556000" y="2260600"/>
            <a:ext cx="127000" cy="13554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Arial"/>
                <a:ea typeface="Arial"/>
                <a:cs typeface="Arial"/>
                <a:sym typeface="Arial"/>
              </a:rPr>
              <a:t>+</a:t>
            </a:r>
            <a:endParaRPr/>
          </a:p>
        </p:txBody>
      </p:sp>
      <p:sp>
        <p:nvSpPr>
          <p:cNvPr id="962" name="Google Shape;962;p74"/>
          <p:cNvSpPr txBox="1"/>
          <p:nvPr/>
        </p:nvSpPr>
        <p:spPr>
          <a:xfrm>
            <a:off x="6489700" y="2092325"/>
            <a:ext cx="1113657" cy="13554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Arial"/>
                <a:ea typeface="Arial"/>
                <a:cs typeface="Arial"/>
                <a:sym typeface="Arial"/>
              </a:rPr>
              <a:t>Glomerular filtrate</a:t>
            </a:r>
            <a:endParaRPr/>
          </a:p>
        </p:txBody>
      </p:sp>
      <p:sp>
        <p:nvSpPr>
          <p:cNvPr id="963" name="Google Shape;963;p74"/>
          <p:cNvSpPr txBox="1"/>
          <p:nvPr/>
        </p:nvSpPr>
        <p:spPr>
          <a:xfrm>
            <a:off x="4095750" y="3697287"/>
            <a:ext cx="243219" cy="15967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Arial"/>
                <a:ea typeface="Arial"/>
                <a:cs typeface="Arial"/>
                <a:sym typeface="Arial"/>
              </a:rPr>
              <a:t>NH</a:t>
            </a:r>
            <a:r>
              <a:rPr lang="en-US" sz="1000" b="1" i="0" u="none" strike="noStrike" cap="none" baseline="-25000">
                <a:solidFill>
                  <a:srgbClr val="000000"/>
                </a:solidFill>
                <a:latin typeface="Arial"/>
                <a:ea typeface="Arial"/>
                <a:cs typeface="Arial"/>
                <a:sym typeface="Arial"/>
              </a:rPr>
              <a:t>3</a:t>
            </a:r>
            <a:endParaRPr/>
          </a:p>
        </p:txBody>
      </p:sp>
      <p:sp>
        <p:nvSpPr>
          <p:cNvPr id="964" name="Google Shape;964;p74"/>
          <p:cNvSpPr txBox="1"/>
          <p:nvPr/>
        </p:nvSpPr>
        <p:spPr>
          <a:xfrm>
            <a:off x="3386137" y="1958975"/>
            <a:ext cx="389091" cy="15967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43C8F1"/>
              </a:buClr>
              <a:buSzPts val="1000"/>
              <a:buFont typeface="Arial"/>
              <a:buNone/>
            </a:pPr>
            <a:r>
              <a:rPr lang="en-US" sz="1000" b="1" i="0" u="none" strike="noStrike" cap="none">
                <a:solidFill>
                  <a:srgbClr val="43C8F1"/>
                </a:solidFill>
                <a:latin typeface="Arial"/>
                <a:ea typeface="Arial"/>
                <a:cs typeface="Arial"/>
                <a:sym typeface="Arial"/>
              </a:rPr>
              <a:t>H</a:t>
            </a:r>
            <a:r>
              <a:rPr lang="en-US" sz="1000" b="1" i="0" u="none" strike="noStrike" cap="none" baseline="-25000">
                <a:solidFill>
                  <a:srgbClr val="000000"/>
                </a:solidFill>
                <a:latin typeface="Arial"/>
                <a:ea typeface="Arial"/>
                <a:cs typeface="Arial"/>
                <a:sym typeface="Arial"/>
              </a:rPr>
              <a:t>2</a:t>
            </a:r>
            <a:r>
              <a:rPr lang="en-US" sz="1000" b="1" i="0" u="none" strike="noStrike" cap="none">
                <a:solidFill>
                  <a:srgbClr val="000000"/>
                </a:solidFill>
                <a:latin typeface="Arial"/>
                <a:ea typeface="Arial"/>
                <a:cs typeface="Arial"/>
                <a:sym typeface="Arial"/>
              </a:rPr>
              <a:t>CO</a:t>
            </a:r>
            <a:r>
              <a:rPr lang="en-US" sz="1000" b="1" i="0" u="none" strike="noStrike" cap="none" baseline="-25000">
                <a:solidFill>
                  <a:srgbClr val="000000"/>
                </a:solidFill>
                <a:latin typeface="Arial"/>
                <a:ea typeface="Arial"/>
                <a:cs typeface="Arial"/>
                <a:sym typeface="Arial"/>
              </a:rPr>
              <a:t>3</a:t>
            </a:r>
            <a:endParaRPr/>
          </a:p>
        </p:txBody>
      </p:sp>
      <p:sp>
        <p:nvSpPr>
          <p:cNvPr id="965" name="Google Shape;965;p74"/>
          <p:cNvSpPr/>
          <p:nvPr/>
        </p:nvSpPr>
        <p:spPr>
          <a:xfrm>
            <a:off x="2200275" y="1358900"/>
            <a:ext cx="3203575" cy="71438"/>
          </a:xfrm>
          <a:custGeom>
            <a:avLst/>
            <a:gdLst/>
            <a:ahLst/>
            <a:cxnLst/>
            <a:rect l="l" t="t" r="r" b="b"/>
            <a:pathLst>
              <a:path w="21600" h="21600" extrusionOk="0">
                <a:moveTo>
                  <a:pt x="0" y="21600"/>
                </a:moveTo>
                <a:lnTo>
                  <a:pt x="0" y="0"/>
                </a:lnTo>
                <a:lnTo>
                  <a:pt x="21600" y="0"/>
                </a:lnTo>
                <a:lnTo>
                  <a:pt x="21600" y="21600"/>
                </a:lnTo>
              </a:path>
            </a:pathLst>
          </a:custGeom>
          <a:noFill/>
          <a:ln w="9525" cap="flat" cmpd="sng">
            <a:solidFill>
              <a:srgbClr val="000000"/>
            </a:solidFill>
            <a:prstDash val="solid"/>
            <a:round/>
            <a:headEnd type="none" w="sm" len="sm"/>
            <a:tailEnd type="none" w="sm" len="sm"/>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cxnSp>
        <p:nvCxnSpPr>
          <p:cNvPr id="966" name="Google Shape;966;p74"/>
          <p:cNvCxnSpPr/>
          <p:nvPr/>
        </p:nvCxnSpPr>
        <p:spPr>
          <a:xfrm rot="10800000" flipH="1">
            <a:off x="3789362" y="1279524"/>
            <a:ext cx="1588" cy="74614"/>
          </a:xfrm>
          <a:prstGeom prst="straightConnector1">
            <a:avLst/>
          </a:prstGeom>
          <a:noFill/>
          <a:ln w="9525" cap="flat" cmpd="sng">
            <a:solidFill>
              <a:srgbClr val="000000"/>
            </a:solidFill>
            <a:prstDash val="solid"/>
            <a:round/>
            <a:headEnd type="none" w="sm" len="sm"/>
            <a:tailEnd type="none" w="sm" len="sm"/>
          </a:ln>
        </p:spPr>
      </p:cxnSp>
      <p:sp>
        <p:nvSpPr>
          <p:cNvPr id="967" name="Google Shape;967;p74"/>
          <p:cNvSpPr/>
          <p:nvPr/>
        </p:nvSpPr>
        <p:spPr>
          <a:xfrm>
            <a:off x="693737" y="1358900"/>
            <a:ext cx="1114426" cy="69850"/>
          </a:xfrm>
          <a:custGeom>
            <a:avLst/>
            <a:gdLst/>
            <a:ahLst/>
            <a:cxnLst/>
            <a:rect l="l" t="t" r="r" b="b"/>
            <a:pathLst>
              <a:path w="21600" h="21600" extrusionOk="0">
                <a:moveTo>
                  <a:pt x="21600" y="21600"/>
                </a:moveTo>
                <a:lnTo>
                  <a:pt x="21600" y="0"/>
                </a:lnTo>
                <a:lnTo>
                  <a:pt x="0" y="0"/>
                </a:lnTo>
                <a:lnTo>
                  <a:pt x="0" y="21600"/>
                </a:lnTo>
              </a:path>
            </a:pathLst>
          </a:custGeom>
          <a:noFill/>
          <a:ln w="9525" cap="flat" cmpd="sng">
            <a:solidFill>
              <a:srgbClr val="000000"/>
            </a:solidFill>
            <a:prstDash val="solid"/>
            <a:round/>
            <a:headEnd type="none" w="sm" len="sm"/>
            <a:tailEnd type="none" w="sm" len="sm"/>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cxnSp>
        <p:nvCxnSpPr>
          <p:cNvPr id="968" name="Google Shape;968;p74"/>
          <p:cNvCxnSpPr/>
          <p:nvPr/>
        </p:nvCxnSpPr>
        <p:spPr>
          <a:xfrm rot="10800000" flipH="1">
            <a:off x="1230312" y="1279525"/>
            <a:ext cx="1" cy="74613"/>
          </a:xfrm>
          <a:prstGeom prst="straightConnector1">
            <a:avLst/>
          </a:prstGeom>
          <a:noFill/>
          <a:ln w="9525" cap="flat" cmpd="sng">
            <a:solidFill>
              <a:srgbClr val="000000"/>
            </a:solidFill>
            <a:prstDash val="solid"/>
            <a:round/>
            <a:headEnd type="none" w="sm" len="sm"/>
            <a:tailEnd type="none" w="sm" len="sm"/>
          </a:ln>
        </p:spPr>
      </p:cxnSp>
      <p:sp>
        <p:nvSpPr>
          <p:cNvPr id="969" name="Google Shape;969;p74"/>
          <p:cNvSpPr/>
          <p:nvPr/>
        </p:nvSpPr>
        <p:spPr>
          <a:xfrm>
            <a:off x="5454650" y="1358900"/>
            <a:ext cx="3100388" cy="71438"/>
          </a:xfrm>
          <a:custGeom>
            <a:avLst/>
            <a:gdLst/>
            <a:ahLst/>
            <a:cxnLst/>
            <a:rect l="l" t="t" r="r" b="b"/>
            <a:pathLst>
              <a:path w="21600" h="21600" extrusionOk="0">
                <a:moveTo>
                  <a:pt x="0" y="21600"/>
                </a:moveTo>
                <a:lnTo>
                  <a:pt x="0" y="0"/>
                </a:lnTo>
                <a:lnTo>
                  <a:pt x="21600" y="0"/>
                </a:lnTo>
                <a:lnTo>
                  <a:pt x="21600" y="21600"/>
                </a:lnTo>
              </a:path>
            </a:pathLst>
          </a:custGeom>
          <a:noFill/>
          <a:ln w="9525" cap="flat" cmpd="sng">
            <a:solidFill>
              <a:srgbClr val="000000"/>
            </a:solidFill>
            <a:prstDash val="solid"/>
            <a:round/>
            <a:headEnd type="none" w="sm" len="sm"/>
            <a:tailEnd type="none" w="sm" len="sm"/>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cxnSp>
        <p:nvCxnSpPr>
          <p:cNvPr id="970" name="Google Shape;970;p74"/>
          <p:cNvCxnSpPr/>
          <p:nvPr/>
        </p:nvCxnSpPr>
        <p:spPr>
          <a:xfrm rot="10800000" flipH="1">
            <a:off x="6992937" y="1279524"/>
            <a:ext cx="1588" cy="74614"/>
          </a:xfrm>
          <a:prstGeom prst="straightConnector1">
            <a:avLst/>
          </a:prstGeom>
          <a:noFill/>
          <a:ln w="9525" cap="flat" cmpd="sng">
            <a:solidFill>
              <a:srgbClr val="000000"/>
            </a:solidFill>
            <a:prstDash val="solid"/>
            <a:round/>
            <a:headEnd type="none" w="sm" len="sm"/>
            <a:tailEnd type="none" w="sm" len="sm"/>
          </a:ln>
        </p:spPr>
      </p:cxnSp>
      <p:sp>
        <p:nvSpPr>
          <p:cNvPr id="971" name="Google Shape;971;p74"/>
          <p:cNvSpPr/>
          <p:nvPr/>
        </p:nvSpPr>
        <p:spPr>
          <a:xfrm>
            <a:off x="6757987" y="4216400"/>
            <a:ext cx="862013" cy="95250"/>
          </a:xfrm>
          <a:custGeom>
            <a:avLst/>
            <a:gdLst/>
            <a:ahLst/>
            <a:cxnLst/>
            <a:rect l="l" t="t" r="r" b="b"/>
            <a:pathLst>
              <a:path w="21600" h="21600" extrusionOk="0">
                <a:moveTo>
                  <a:pt x="0" y="4388"/>
                </a:moveTo>
                <a:lnTo>
                  <a:pt x="0" y="21600"/>
                </a:lnTo>
                <a:lnTo>
                  <a:pt x="21600" y="21600"/>
                </a:lnTo>
                <a:lnTo>
                  <a:pt x="21600" y="0"/>
                </a:lnTo>
              </a:path>
            </a:pathLst>
          </a:custGeom>
          <a:noFill/>
          <a:ln w="9525" cap="flat" cmpd="sng">
            <a:solidFill>
              <a:srgbClr val="000000"/>
            </a:solidFill>
            <a:prstDash val="solid"/>
            <a:round/>
            <a:headEnd type="none" w="sm" len="sm"/>
            <a:tailEnd type="none" w="sm" len="sm"/>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cxnSp>
        <p:nvCxnSpPr>
          <p:cNvPr id="972" name="Google Shape;972;p74"/>
          <p:cNvCxnSpPr/>
          <p:nvPr/>
        </p:nvCxnSpPr>
        <p:spPr>
          <a:xfrm>
            <a:off x="7183437" y="4311649"/>
            <a:ext cx="1589" cy="73027"/>
          </a:xfrm>
          <a:prstGeom prst="straightConnector1">
            <a:avLst/>
          </a:prstGeom>
          <a:noFill/>
          <a:ln w="9525" cap="flat" cmpd="sng">
            <a:solidFill>
              <a:srgbClr val="000000"/>
            </a:solidFill>
            <a:prstDash val="solid"/>
            <a:round/>
            <a:headEnd type="none" w="sm" len="sm"/>
            <a:tailEnd type="none" w="sm" len="sm"/>
          </a:ln>
        </p:spPr>
      </p:cxnSp>
      <p:sp>
        <p:nvSpPr>
          <p:cNvPr id="973" name="Google Shape;973;p74"/>
          <p:cNvSpPr/>
          <p:nvPr/>
        </p:nvSpPr>
        <p:spPr>
          <a:xfrm>
            <a:off x="6553200" y="4721225"/>
            <a:ext cx="709613" cy="96838"/>
          </a:xfrm>
          <a:custGeom>
            <a:avLst/>
            <a:gdLst/>
            <a:ahLst/>
            <a:cxnLst/>
            <a:rect l="l" t="t" r="r" b="b"/>
            <a:pathLst>
              <a:path w="21600" h="21600" extrusionOk="0">
                <a:moveTo>
                  <a:pt x="0" y="5236"/>
                </a:moveTo>
                <a:lnTo>
                  <a:pt x="0" y="21600"/>
                </a:lnTo>
                <a:lnTo>
                  <a:pt x="21600" y="21600"/>
                </a:lnTo>
                <a:lnTo>
                  <a:pt x="21600" y="0"/>
                </a:lnTo>
              </a:path>
            </a:pathLst>
          </a:custGeom>
          <a:noFill/>
          <a:ln w="9525" cap="flat" cmpd="sng">
            <a:solidFill>
              <a:srgbClr val="000000"/>
            </a:solidFill>
            <a:prstDash val="solid"/>
            <a:round/>
            <a:headEnd type="none" w="sm" len="sm"/>
            <a:tailEnd type="none" w="sm" len="sm"/>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cxnSp>
        <p:nvCxnSpPr>
          <p:cNvPr id="974" name="Google Shape;974;p74"/>
          <p:cNvCxnSpPr/>
          <p:nvPr/>
        </p:nvCxnSpPr>
        <p:spPr>
          <a:xfrm>
            <a:off x="6911974" y="4818062"/>
            <a:ext cx="1589" cy="74614"/>
          </a:xfrm>
          <a:prstGeom prst="straightConnector1">
            <a:avLst/>
          </a:prstGeom>
          <a:noFill/>
          <a:ln w="9525" cap="flat" cmpd="sng">
            <a:solidFill>
              <a:srgbClr val="000000"/>
            </a:solidFill>
            <a:prstDash val="solid"/>
            <a:round/>
            <a:headEnd type="none" w="sm" len="sm"/>
            <a:tailEnd type="none" w="sm" len="sm"/>
          </a:ln>
        </p:spPr>
      </p:cxnSp>
      <p:sp>
        <p:nvSpPr>
          <p:cNvPr id="975" name="Google Shape;975;p74"/>
          <p:cNvSpPr txBox="1"/>
          <p:nvPr/>
        </p:nvSpPr>
        <p:spPr>
          <a:xfrm>
            <a:off x="923417" y="773112"/>
            <a:ext cx="711263" cy="414946"/>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Arial"/>
                <a:ea typeface="Arial"/>
                <a:cs typeface="Arial"/>
                <a:sym typeface="Arial"/>
              </a:rPr>
              <a:t>Blood of</a:t>
            </a:r>
            <a:endParaRPr/>
          </a:p>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Arial"/>
                <a:ea typeface="Arial"/>
                <a:cs typeface="Arial"/>
                <a:sym typeface="Arial"/>
              </a:rPr>
              <a:t>peritubular</a:t>
            </a:r>
            <a:endParaRPr/>
          </a:p>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Arial"/>
                <a:ea typeface="Arial"/>
                <a:cs typeface="Arial"/>
                <a:sym typeface="Arial"/>
              </a:rPr>
              <a:t>capillary</a:t>
            </a:r>
            <a:endParaRPr/>
          </a:p>
        </p:txBody>
      </p:sp>
      <p:sp>
        <p:nvSpPr>
          <p:cNvPr id="976" name="Google Shape;976;p74"/>
          <p:cNvSpPr txBox="1"/>
          <p:nvPr/>
        </p:nvSpPr>
        <p:spPr>
          <a:xfrm>
            <a:off x="2872253" y="928687"/>
            <a:ext cx="1755479" cy="275246"/>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Arial"/>
                <a:ea typeface="Arial"/>
                <a:cs typeface="Arial"/>
                <a:sym typeface="Arial"/>
              </a:rPr>
              <a:t>Renal tubule cells</a:t>
            </a:r>
            <a:endParaRPr/>
          </a:p>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Arial"/>
                <a:ea typeface="Arial"/>
                <a:cs typeface="Arial"/>
                <a:sym typeface="Arial"/>
              </a:rPr>
              <a:t>(proximal convoluted tubule)</a:t>
            </a:r>
            <a:endParaRPr/>
          </a:p>
        </p:txBody>
      </p:sp>
      <p:sp>
        <p:nvSpPr>
          <p:cNvPr id="977" name="Google Shape;977;p74"/>
          <p:cNvSpPr txBox="1"/>
          <p:nvPr/>
        </p:nvSpPr>
        <p:spPr>
          <a:xfrm>
            <a:off x="3681412" y="2239962"/>
            <a:ext cx="153860" cy="13554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43C8F1"/>
              </a:buClr>
              <a:buSzPts val="1000"/>
              <a:buFont typeface="Arial"/>
              <a:buNone/>
            </a:pPr>
            <a:r>
              <a:rPr lang="en-US" sz="1000" b="1" i="0" u="none" strike="noStrike" cap="none">
                <a:solidFill>
                  <a:srgbClr val="43C8F1"/>
                </a:solidFill>
                <a:latin typeface="Arial"/>
                <a:ea typeface="Arial"/>
                <a:cs typeface="Arial"/>
                <a:sym typeface="Arial"/>
              </a:rPr>
              <a:t>H</a:t>
            </a:r>
            <a:r>
              <a:rPr lang="en-US" sz="1000" b="1" i="0" u="none" strike="noStrike" cap="none" baseline="30000">
                <a:solidFill>
                  <a:srgbClr val="000000"/>
                </a:solidFill>
                <a:latin typeface="Arial"/>
                <a:ea typeface="Arial"/>
                <a:cs typeface="Arial"/>
                <a:sym typeface="Arial"/>
              </a:rPr>
              <a:t>+</a:t>
            </a:r>
            <a:endParaRPr/>
          </a:p>
        </p:txBody>
      </p:sp>
      <p:sp>
        <p:nvSpPr>
          <p:cNvPr id="978" name="Google Shape;978;p74"/>
          <p:cNvSpPr txBox="1"/>
          <p:nvPr/>
        </p:nvSpPr>
        <p:spPr>
          <a:xfrm>
            <a:off x="2879725" y="3621087"/>
            <a:ext cx="732471" cy="27524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Arial"/>
                <a:ea typeface="Arial"/>
                <a:cs typeface="Arial"/>
                <a:sym typeface="Arial"/>
              </a:rPr>
              <a:t>Amino acid</a:t>
            </a:r>
            <a:endParaRPr/>
          </a:p>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Arial"/>
                <a:ea typeface="Arial"/>
                <a:cs typeface="Arial"/>
                <a:sym typeface="Arial"/>
              </a:rPr>
              <a:t>catabolism</a:t>
            </a:r>
            <a:endParaRPr/>
          </a:p>
        </p:txBody>
      </p:sp>
      <p:sp>
        <p:nvSpPr>
          <p:cNvPr id="979" name="Google Shape;979;p74"/>
          <p:cNvSpPr txBox="1"/>
          <p:nvPr/>
        </p:nvSpPr>
        <p:spPr>
          <a:xfrm>
            <a:off x="3978275" y="4084637"/>
            <a:ext cx="153860" cy="13554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43C8F1"/>
              </a:buClr>
              <a:buSzPts val="1000"/>
              <a:buFont typeface="Arial"/>
              <a:buNone/>
            </a:pPr>
            <a:r>
              <a:rPr lang="en-US" sz="1000" b="1" i="0" u="none" strike="noStrike" cap="none">
                <a:solidFill>
                  <a:srgbClr val="43C8F1"/>
                </a:solidFill>
                <a:latin typeface="Arial"/>
                <a:ea typeface="Arial"/>
                <a:cs typeface="Arial"/>
                <a:sym typeface="Arial"/>
              </a:rPr>
              <a:t>H</a:t>
            </a:r>
            <a:r>
              <a:rPr lang="en-US" sz="1000" b="1" i="0" u="none" strike="noStrike" cap="none" baseline="30000">
                <a:solidFill>
                  <a:srgbClr val="000000"/>
                </a:solidFill>
                <a:latin typeface="Arial"/>
                <a:ea typeface="Arial"/>
                <a:cs typeface="Arial"/>
                <a:sym typeface="Arial"/>
              </a:rPr>
              <a:t>+</a:t>
            </a:r>
            <a:endParaRPr/>
          </a:p>
        </p:txBody>
      </p:sp>
      <p:sp>
        <p:nvSpPr>
          <p:cNvPr id="980" name="Google Shape;980;p74"/>
          <p:cNvSpPr txBox="1"/>
          <p:nvPr/>
        </p:nvSpPr>
        <p:spPr>
          <a:xfrm>
            <a:off x="3702050" y="4514850"/>
            <a:ext cx="389091" cy="15967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43C8F1"/>
              </a:buClr>
              <a:buSzPts val="1000"/>
              <a:buFont typeface="Arial"/>
              <a:buNone/>
            </a:pPr>
            <a:r>
              <a:rPr lang="en-US" sz="1000" b="1" i="0" u="none" strike="noStrike" cap="none">
                <a:solidFill>
                  <a:srgbClr val="43C8F1"/>
                </a:solidFill>
                <a:latin typeface="Arial"/>
                <a:ea typeface="Arial"/>
                <a:cs typeface="Arial"/>
                <a:sym typeface="Arial"/>
              </a:rPr>
              <a:t>H</a:t>
            </a:r>
            <a:r>
              <a:rPr lang="en-US" sz="1000" b="1" i="0" u="none" strike="noStrike" cap="none" baseline="-25000">
                <a:solidFill>
                  <a:srgbClr val="000000"/>
                </a:solidFill>
                <a:latin typeface="Arial"/>
                <a:ea typeface="Arial"/>
                <a:cs typeface="Arial"/>
                <a:sym typeface="Arial"/>
              </a:rPr>
              <a:t>2</a:t>
            </a:r>
            <a:r>
              <a:rPr lang="en-US" sz="1000" b="1" i="0" u="none" strike="noStrike" cap="none">
                <a:solidFill>
                  <a:srgbClr val="000000"/>
                </a:solidFill>
                <a:latin typeface="Arial"/>
                <a:ea typeface="Arial"/>
                <a:cs typeface="Arial"/>
                <a:sym typeface="Arial"/>
              </a:rPr>
              <a:t>CO</a:t>
            </a:r>
            <a:r>
              <a:rPr lang="en-US" sz="1000" b="1" i="0" u="none" strike="noStrike" cap="none" baseline="-25000">
                <a:solidFill>
                  <a:srgbClr val="000000"/>
                </a:solidFill>
                <a:latin typeface="Arial"/>
                <a:ea typeface="Arial"/>
                <a:cs typeface="Arial"/>
                <a:sym typeface="Arial"/>
              </a:rPr>
              <a:t>3</a:t>
            </a:r>
            <a:endParaRPr/>
          </a:p>
        </p:txBody>
      </p:sp>
      <p:sp>
        <p:nvSpPr>
          <p:cNvPr id="981" name="Google Shape;981;p74"/>
          <p:cNvSpPr txBox="1"/>
          <p:nvPr/>
        </p:nvSpPr>
        <p:spPr>
          <a:xfrm>
            <a:off x="7097712" y="5599112"/>
            <a:ext cx="1219015" cy="27524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Arial"/>
                <a:ea typeface="Arial"/>
                <a:cs typeface="Arial"/>
                <a:sym typeface="Arial"/>
              </a:rPr>
              <a:t>Diffusion through a</a:t>
            </a:r>
            <a:endParaRPr/>
          </a:p>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Arial"/>
                <a:ea typeface="Arial"/>
                <a:cs typeface="Arial"/>
                <a:sym typeface="Arial"/>
              </a:rPr>
              <a:t>membrane channel</a:t>
            </a:r>
            <a:endParaRPr/>
          </a:p>
        </p:txBody>
      </p:sp>
      <p:sp>
        <p:nvSpPr>
          <p:cNvPr id="982" name="Google Shape;982;p74"/>
          <p:cNvSpPr txBox="1"/>
          <p:nvPr/>
        </p:nvSpPr>
        <p:spPr>
          <a:xfrm>
            <a:off x="7097712" y="5938837"/>
            <a:ext cx="1338884" cy="27524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Arial"/>
                <a:ea typeface="Arial"/>
                <a:cs typeface="Arial"/>
                <a:sym typeface="Arial"/>
              </a:rPr>
              <a:t>Diffusion through the</a:t>
            </a:r>
            <a:endParaRPr/>
          </a:p>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Arial"/>
                <a:ea typeface="Arial"/>
                <a:cs typeface="Arial"/>
                <a:sym typeface="Arial"/>
              </a:rPr>
              <a:t>membrane lipid</a:t>
            </a:r>
            <a:endParaRPr/>
          </a:p>
        </p:txBody>
      </p:sp>
      <p:sp>
        <p:nvSpPr>
          <p:cNvPr id="983" name="Google Shape;983;p74"/>
          <p:cNvSpPr txBox="1"/>
          <p:nvPr/>
        </p:nvSpPr>
        <p:spPr>
          <a:xfrm>
            <a:off x="6816725" y="4070350"/>
            <a:ext cx="855663" cy="15967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43C8F1"/>
              </a:buClr>
              <a:buSzPts val="1000"/>
              <a:buFont typeface="Arial"/>
              <a:buNone/>
            </a:pPr>
            <a:r>
              <a:rPr lang="en-US" sz="1000" b="1" i="0" u="none" strike="noStrike" cap="none">
                <a:solidFill>
                  <a:srgbClr val="43C8F1"/>
                </a:solidFill>
                <a:latin typeface="Arial"/>
                <a:ea typeface="Arial"/>
                <a:cs typeface="Arial"/>
                <a:sym typeface="Arial"/>
              </a:rPr>
              <a:t>H</a:t>
            </a:r>
            <a:r>
              <a:rPr lang="en-US" sz="1000" b="1" i="0" u="none" strike="noStrike" cap="none" baseline="30000">
                <a:solidFill>
                  <a:srgbClr val="000000"/>
                </a:solidFill>
                <a:latin typeface="Arial"/>
                <a:ea typeface="Arial"/>
                <a:cs typeface="Arial"/>
                <a:sym typeface="Arial"/>
              </a:rPr>
              <a:t>+ </a:t>
            </a:r>
            <a:r>
              <a:rPr lang="en-US" sz="1000" b="1" i="0" u="none" strike="noStrike" cap="none">
                <a:solidFill>
                  <a:srgbClr val="000000"/>
                </a:solidFill>
                <a:latin typeface="Arial"/>
                <a:ea typeface="Arial"/>
                <a:cs typeface="Arial"/>
                <a:sym typeface="Arial"/>
              </a:rPr>
              <a:t>+ NH</a:t>
            </a:r>
            <a:r>
              <a:rPr lang="en-US" sz="1000" b="1" i="0" u="none" strike="noStrike" cap="none" baseline="-25000">
                <a:solidFill>
                  <a:srgbClr val="000000"/>
                </a:solidFill>
                <a:latin typeface="Arial"/>
                <a:ea typeface="Arial"/>
                <a:cs typeface="Arial"/>
                <a:sym typeface="Arial"/>
              </a:rPr>
              <a:t>3 </a:t>
            </a:r>
            <a:r>
              <a:rPr lang="en-US" sz="1000" b="1" i="0" u="none" strike="noStrike" cap="none">
                <a:solidFill>
                  <a:srgbClr val="000000"/>
                </a:solidFill>
                <a:latin typeface="Arial"/>
                <a:ea typeface="Arial"/>
                <a:cs typeface="Arial"/>
                <a:sym typeface="Arial"/>
              </a:rPr>
              <a:t>+Cl</a:t>
            </a:r>
            <a:r>
              <a:rPr lang="en-US" sz="1000" b="1" i="0" u="none" strike="noStrike" cap="none" baseline="30000">
                <a:solidFill>
                  <a:srgbClr val="000000"/>
                </a:solidFill>
                <a:latin typeface="Arial"/>
                <a:ea typeface="Arial"/>
                <a:cs typeface="Arial"/>
                <a:sym typeface="Arial"/>
              </a:rPr>
              <a:t>–</a:t>
            </a:r>
            <a:endParaRPr/>
          </a:p>
        </p:txBody>
      </p:sp>
      <p:sp>
        <p:nvSpPr>
          <p:cNvPr id="984" name="Google Shape;984;p74"/>
          <p:cNvSpPr txBox="1"/>
          <p:nvPr/>
        </p:nvSpPr>
        <p:spPr>
          <a:xfrm>
            <a:off x="6015037" y="2489200"/>
            <a:ext cx="818564" cy="15967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43C8F1"/>
              </a:buClr>
              <a:buSzPts val="1000"/>
              <a:buFont typeface="Arial"/>
              <a:buNone/>
            </a:pPr>
            <a:r>
              <a:rPr lang="en-US" sz="1000" b="1" i="0" u="none" strike="noStrike" cap="none">
                <a:solidFill>
                  <a:srgbClr val="43C8F1"/>
                </a:solidFill>
                <a:latin typeface="Arial"/>
                <a:ea typeface="Arial"/>
                <a:cs typeface="Arial"/>
                <a:sym typeface="Arial"/>
              </a:rPr>
              <a:t>H</a:t>
            </a:r>
            <a:r>
              <a:rPr lang="en-US" sz="1000" b="1" i="0" u="none" strike="noStrike" cap="none" baseline="30000">
                <a:solidFill>
                  <a:srgbClr val="000000"/>
                </a:solidFill>
                <a:latin typeface="Arial"/>
                <a:ea typeface="Arial"/>
                <a:cs typeface="Arial"/>
                <a:sym typeface="Arial"/>
              </a:rPr>
              <a:t>+ </a:t>
            </a:r>
            <a:r>
              <a:rPr lang="en-US" sz="1000" b="1" i="0" u="none" strike="noStrike" cap="none">
                <a:solidFill>
                  <a:srgbClr val="000000"/>
                </a:solidFill>
                <a:latin typeface="Arial"/>
                <a:ea typeface="Arial"/>
                <a:cs typeface="Arial"/>
                <a:sym typeface="Arial"/>
              </a:rPr>
              <a:t>+ Na</a:t>
            </a:r>
            <a:r>
              <a:rPr lang="en-US" sz="1000" b="1" i="0" u="none" strike="noStrike" cap="none" baseline="-25000">
                <a:solidFill>
                  <a:srgbClr val="000000"/>
                </a:solidFill>
                <a:latin typeface="Arial"/>
                <a:ea typeface="Arial"/>
                <a:cs typeface="Arial"/>
                <a:sym typeface="Arial"/>
              </a:rPr>
              <a:t>2</a:t>
            </a:r>
            <a:r>
              <a:rPr lang="en-US" sz="1000" b="1" i="0" u="none" strike="noStrike" cap="none">
                <a:solidFill>
                  <a:srgbClr val="000000"/>
                </a:solidFill>
                <a:latin typeface="Arial"/>
                <a:ea typeface="Arial"/>
                <a:cs typeface="Arial"/>
                <a:sym typeface="Arial"/>
              </a:rPr>
              <a:t>HPO</a:t>
            </a:r>
            <a:r>
              <a:rPr lang="en-US" sz="1000" b="1" i="0" u="none" strike="noStrike" cap="none" baseline="-25000">
                <a:solidFill>
                  <a:srgbClr val="000000"/>
                </a:solidFill>
                <a:latin typeface="Arial"/>
                <a:ea typeface="Arial"/>
                <a:cs typeface="Arial"/>
                <a:sym typeface="Arial"/>
              </a:rPr>
              <a:t>4</a:t>
            </a:r>
            <a:endParaRPr/>
          </a:p>
        </p:txBody>
      </p:sp>
      <p:sp>
        <p:nvSpPr>
          <p:cNvPr id="985" name="Google Shape;985;p74"/>
          <p:cNvSpPr txBox="1"/>
          <p:nvPr/>
        </p:nvSpPr>
        <p:spPr>
          <a:xfrm>
            <a:off x="2196782" y="690562"/>
            <a:ext cx="4718686" cy="20241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Copyright © The McGraw-Hill Companies, Inc. Permission required for reproduction or display.</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89"/>
        <p:cNvGrpSpPr/>
        <p:nvPr/>
      </p:nvGrpSpPr>
      <p:grpSpPr>
        <a:xfrm>
          <a:off x="0" y="0"/>
          <a:ext cx="0" cy="0"/>
          <a:chOff x="0" y="0"/>
          <a:chExt cx="0" cy="0"/>
        </a:xfrm>
      </p:grpSpPr>
      <p:pic>
        <p:nvPicPr>
          <p:cNvPr id="990" name="Google Shape;990;p75" descr="sal25693_24_12"/>
          <p:cNvPicPr preferRelativeResize="0"/>
          <p:nvPr/>
        </p:nvPicPr>
        <p:blipFill rotWithShape="1">
          <a:blip r:embed="rId3">
            <a:alphaModFix/>
          </a:blip>
          <a:srcRect/>
          <a:stretch/>
        </p:blipFill>
        <p:spPr>
          <a:xfrm>
            <a:off x="1257300" y="990600"/>
            <a:ext cx="6591300" cy="5764213"/>
          </a:xfrm>
          <a:prstGeom prst="rect">
            <a:avLst/>
          </a:prstGeom>
          <a:noFill/>
          <a:ln>
            <a:noFill/>
          </a:ln>
        </p:spPr>
      </p:pic>
      <p:sp>
        <p:nvSpPr>
          <p:cNvPr id="991" name="Google Shape;991;p75"/>
          <p:cNvSpPr txBox="1"/>
          <p:nvPr/>
        </p:nvSpPr>
        <p:spPr>
          <a:xfrm>
            <a:off x="4438650" y="1103312"/>
            <a:ext cx="283568" cy="22195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pH</a:t>
            </a:r>
            <a:endParaRPr/>
          </a:p>
        </p:txBody>
      </p:sp>
      <p:sp>
        <p:nvSpPr>
          <p:cNvPr id="992" name="Google Shape;992;p75"/>
          <p:cNvSpPr txBox="1"/>
          <p:nvPr/>
        </p:nvSpPr>
        <p:spPr>
          <a:xfrm rot="660000">
            <a:off x="4716905" y="1847699"/>
            <a:ext cx="408187" cy="22195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7.45</a:t>
            </a:r>
            <a:endParaRPr/>
          </a:p>
        </p:txBody>
      </p:sp>
      <p:sp>
        <p:nvSpPr>
          <p:cNvPr id="993" name="Google Shape;993;p75"/>
          <p:cNvSpPr txBox="1"/>
          <p:nvPr/>
        </p:nvSpPr>
        <p:spPr>
          <a:xfrm rot="-660000">
            <a:off x="4014107" y="1845238"/>
            <a:ext cx="408187" cy="22195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7.35</a:t>
            </a:r>
            <a:endParaRPr/>
          </a:p>
        </p:txBody>
      </p:sp>
      <p:sp>
        <p:nvSpPr>
          <p:cNvPr id="994" name="Google Shape;994;p75"/>
          <p:cNvSpPr txBox="1"/>
          <p:nvPr/>
        </p:nvSpPr>
        <p:spPr>
          <a:xfrm rot="1680000">
            <a:off x="5190900" y="1814072"/>
            <a:ext cx="904975" cy="22195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Alkalosis</a:t>
            </a:r>
            <a:endParaRPr/>
          </a:p>
        </p:txBody>
      </p:sp>
      <p:sp>
        <p:nvSpPr>
          <p:cNvPr id="995" name="Google Shape;995;p75"/>
          <p:cNvSpPr txBox="1"/>
          <p:nvPr/>
        </p:nvSpPr>
        <p:spPr>
          <a:xfrm rot="-1680000">
            <a:off x="2895873" y="1880925"/>
            <a:ext cx="859632" cy="22195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Acidosis</a:t>
            </a:r>
            <a:endParaRPr/>
          </a:p>
        </p:txBody>
      </p:sp>
      <p:sp>
        <p:nvSpPr>
          <p:cNvPr id="996" name="Google Shape;996;p75"/>
          <p:cNvSpPr txBox="1"/>
          <p:nvPr/>
        </p:nvSpPr>
        <p:spPr>
          <a:xfrm rot="2580000">
            <a:off x="6067062" y="2442547"/>
            <a:ext cx="295177" cy="22195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8.0</a:t>
            </a:r>
            <a:endParaRPr/>
          </a:p>
        </p:txBody>
      </p:sp>
      <p:sp>
        <p:nvSpPr>
          <p:cNvPr id="997" name="Google Shape;997;p75"/>
          <p:cNvSpPr txBox="1"/>
          <p:nvPr/>
        </p:nvSpPr>
        <p:spPr>
          <a:xfrm rot="-2760000">
            <a:off x="2706188" y="2540494"/>
            <a:ext cx="295176" cy="22195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6.8</a:t>
            </a:r>
            <a:endParaRPr/>
          </a:p>
        </p:txBody>
      </p:sp>
      <p:sp>
        <p:nvSpPr>
          <p:cNvPr id="998" name="Google Shape;998;p75"/>
          <p:cNvSpPr txBox="1"/>
          <p:nvPr/>
        </p:nvSpPr>
        <p:spPr>
          <a:xfrm>
            <a:off x="4175125" y="1528762"/>
            <a:ext cx="712788" cy="22195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Normal</a:t>
            </a:r>
            <a:endParaRPr/>
          </a:p>
        </p:txBody>
      </p:sp>
      <p:sp>
        <p:nvSpPr>
          <p:cNvPr id="999" name="Google Shape;999;p75"/>
          <p:cNvSpPr txBox="1"/>
          <p:nvPr/>
        </p:nvSpPr>
        <p:spPr>
          <a:xfrm rot="3180000">
            <a:off x="6431674" y="2677745"/>
            <a:ext cx="577255" cy="22195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Death</a:t>
            </a:r>
            <a:endParaRPr/>
          </a:p>
        </p:txBody>
      </p:sp>
      <p:sp>
        <p:nvSpPr>
          <p:cNvPr id="1000" name="Google Shape;1000;p75"/>
          <p:cNvSpPr txBox="1"/>
          <p:nvPr/>
        </p:nvSpPr>
        <p:spPr>
          <a:xfrm rot="-3016600">
            <a:off x="2059761" y="2722155"/>
            <a:ext cx="577256" cy="22195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Death</a:t>
            </a:r>
            <a:endParaRPr/>
          </a:p>
        </p:txBody>
      </p:sp>
      <p:sp>
        <p:nvSpPr>
          <p:cNvPr id="1001" name="Google Shape;1001;p75"/>
          <p:cNvSpPr txBox="1"/>
          <p:nvPr/>
        </p:nvSpPr>
        <p:spPr>
          <a:xfrm>
            <a:off x="1620837" y="3757612"/>
            <a:ext cx="614926" cy="26056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H</a:t>
            </a:r>
            <a:r>
              <a:rPr lang="en-US" sz="1600" b="1" i="0" u="none" strike="noStrike" cap="none" baseline="-25000">
                <a:solidFill>
                  <a:srgbClr val="000000"/>
                </a:solidFill>
                <a:latin typeface="Arial"/>
                <a:ea typeface="Arial"/>
                <a:cs typeface="Arial"/>
                <a:sym typeface="Arial"/>
              </a:rPr>
              <a:t>2</a:t>
            </a:r>
            <a:r>
              <a:rPr lang="en-US" sz="1600" b="1" i="0" u="none" strike="noStrike" cap="none">
                <a:solidFill>
                  <a:srgbClr val="000000"/>
                </a:solidFill>
                <a:latin typeface="Arial"/>
                <a:ea typeface="Arial"/>
                <a:cs typeface="Arial"/>
                <a:sym typeface="Arial"/>
              </a:rPr>
              <a:t>CO</a:t>
            </a:r>
            <a:r>
              <a:rPr lang="en-US" sz="1600" b="1" i="0" u="none" strike="noStrike" cap="none" baseline="-25000">
                <a:solidFill>
                  <a:srgbClr val="000000"/>
                </a:solidFill>
                <a:latin typeface="Arial"/>
                <a:ea typeface="Arial"/>
                <a:cs typeface="Arial"/>
                <a:sym typeface="Arial"/>
              </a:rPr>
              <a:t>3</a:t>
            </a:r>
            <a:endParaRPr/>
          </a:p>
        </p:txBody>
      </p:sp>
      <p:sp>
        <p:nvSpPr>
          <p:cNvPr id="1002" name="Google Shape;1002;p75"/>
          <p:cNvSpPr txBox="1"/>
          <p:nvPr/>
        </p:nvSpPr>
        <p:spPr>
          <a:xfrm>
            <a:off x="6938962" y="3757612"/>
            <a:ext cx="614926" cy="26056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HCO</a:t>
            </a:r>
            <a:r>
              <a:rPr lang="en-US" sz="1600" b="1" i="0" u="none" strike="noStrike" cap="none" baseline="-25000">
                <a:solidFill>
                  <a:srgbClr val="000000"/>
                </a:solidFill>
                <a:latin typeface="Arial"/>
                <a:ea typeface="Arial"/>
                <a:cs typeface="Arial"/>
                <a:sym typeface="Arial"/>
              </a:rPr>
              <a:t>3</a:t>
            </a:r>
            <a:r>
              <a:rPr lang="en-US" sz="1600" b="1" i="0" u="none" strike="noStrike" cap="none" baseline="30000">
                <a:solidFill>
                  <a:srgbClr val="000000"/>
                </a:solidFill>
                <a:latin typeface="Arial"/>
                <a:ea typeface="Arial"/>
                <a:cs typeface="Arial"/>
                <a:sym typeface="Arial"/>
              </a:rPr>
              <a:t>–</a:t>
            </a:r>
            <a:endParaRPr/>
          </a:p>
        </p:txBody>
      </p:sp>
      <p:sp>
        <p:nvSpPr>
          <p:cNvPr id="1003" name="Google Shape;1003;p75"/>
          <p:cNvSpPr txBox="1">
            <a:spLocks noGrp="1"/>
          </p:cNvSpPr>
          <p:nvPr>
            <p:ph type="sldNum" idx="4294967295"/>
          </p:nvPr>
        </p:nvSpPr>
        <p:spPr>
          <a:xfrm>
            <a:off x="8842092" y="6324600"/>
            <a:ext cx="301908" cy="288824"/>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1">
                <a:solidFill>
                  <a:srgbClr val="000000"/>
                </a:solidFill>
              </a:rPr>
              <a:t>14</a:t>
            </a:fld>
            <a:endParaRPr/>
          </a:p>
        </p:txBody>
      </p:sp>
      <p:sp>
        <p:nvSpPr>
          <p:cNvPr id="1004" name="Google Shape;1004;p75"/>
          <p:cNvSpPr txBox="1">
            <a:spLocks noGrp="1"/>
          </p:cNvSpPr>
          <p:nvPr>
            <p:ph type="title" idx="4294967295"/>
          </p:nvPr>
        </p:nvSpPr>
        <p:spPr>
          <a:xfrm>
            <a:off x="-1" y="38100"/>
            <a:ext cx="9144002" cy="762000"/>
          </a:xfrm>
          <a:prstGeom prst="rect">
            <a:avLst/>
          </a:prstGeom>
          <a:noFill/>
          <a:ln>
            <a:noFill/>
          </a:ln>
        </p:spPr>
        <p:txBody>
          <a:bodyPr spcFirstLastPara="1" wrap="square" lIns="45700" tIns="45700" rIns="45700" bIns="45700" anchor="ctr" anchorCtr="0">
            <a:normAutofit/>
          </a:bodyPr>
          <a:lstStyle/>
          <a:p>
            <a:pPr marL="0" marR="0" lvl="0" indent="0" algn="ctr" rtl="0">
              <a:lnSpc>
                <a:spcPct val="100000"/>
              </a:lnSpc>
              <a:spcBef>
                <a:spcPts val="0"/>
              </a:spcBef>
              <a:spcAft>
                <a:spcPts val="0"/>
              </a:spcAft>
              <a:buClr>
                <a:srgbClr val="000000"/>
              </a:buClr>
              <a:buSzPts val="4400"/>
              <a:buFont typeface="Arial"/>
              <a:buNone/>
            </a:pPr>
            <a:r>
              <a:rPr lang="en-US" sz="4400" b="1"/>
              <a:t>Acid-Base Balance</a:t>
            </a:r>
            <a:endParaRPr/>
          </a:p>
        </p:txBody>
      </p:sp>
      <p:sp>
        <p:nvSpPr>
          <p:cNvPr id="1005" name="Google Shape;1005;p75"/>
          <p:cNvSpPr txBox="1"/>
          <p:nvPr/>
        </p:nvSpPr>
        <p:spPr>
          <a:xfrm>
            <a:off x="252095" y="1143000"/>
            <a:ext cx="2270761" cy="41250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rgbClr val="000000"/>
                </a:solidFill>
                <a:latin typeface="Arial"/>
                <a:ea typeface="Arial"/>
                <a:cs typeface="Arial"/>
                <a:sym typeface="Arial"/>
              </a:rPr>
              <a:t>Figure 24.12</a:t>
            </a:r>
            <a:endParaRPr/>
          </a:p>
        </p:txBody>
      </p:sp>
      <p:sp>
        <p:nvSpPr>
          <p:cNvPr id="1006" name="Google Shape;1006;p75"/>
          <p:cNvSpPr txBox="1"/>
          <p:nvPr/>
        </p:nvSpPr>
        <p:spPr>
          <a:xfrm>
            <a:off x="2196782" y="776287"/>
            <a:ext cx="4718686" cy="20241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Copyright © The McGraw-Hill Companies, Inc. Permission required for reproduction or display.</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10"/>
        <p:cNvGrpSpPr/>
        <p:nvPr/>
      </p:nvGrpSpPr>
      <p:grpSpPr>
        <a:xfrm>
          <a:off x="0" y="0"/>
          <a:ext cx="0" cy="0"/>
          <a:chOff x="0" y="0"/>
          <a:chExt cx="0" cy="0"/>
        </a:xfrm>
      </p:grpSpPr>
      <p:sp>
        <p:nvSpPr>
          <p:cNvPr id="1011" name="Google Shape;1011;p76"/>
          <p:cNvSpPr txBox="1">
            <a:spLocks noGrp="1"/>
          </p:cNvSpPr>
          <p:nvPr>
            <p:ph type="sldNum" idx="4294967295"/>
          </p:nvPr>
        </p:nvSpPr>
        <p:spPr>
          <a:xfrm>
            <a:off x="8842092" y="6324600"/>
            <a:ext cx="301908" cy="288824"/>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1">
                <a:solidFill>
                  <a:srgbClr val="000000"/>
                </a:solidFill>
              </a:rPr>
              <a:t>15</a:t>
            </a:fld>
            <a:endParaRPr/>
          </a:p>
        </p:txBody>
      </p:sp>
      <p:sp>
        <p:nvSpPr>
          <p:cNvPr id="1012" name="Google Shape;1012;p76"/>
          <p:cNvSpPr txBox="1">
            <a:spLocks noGrp="1"/>
          </p:cNvSpPr>
          <p:nvPr>
            <p:ph type="title" idx="4294967295"/>
          </p:nvPr>
        </p:nvSpPr>
        <p:spPr>
          <a:xfrm>
            <a:off x="-1" y="14287"/>
            <a:ext cx="9144002" cy="701676"/>
          </a:xfrm>
          <a:prstGeom prst="rect">
            <a:avLst/>
          </a:prstGeom>
          <a:noFill/>
          <a:ln>
            <a:noFill/>
          </a:ln>
        </p:spPr>
        <p:txBody>
          <a:bodyPr spcFirstLastPara="1" wrap="square" lIns="45700" tIns="45700" rIns="45700" bIns="45700" anchor="ctr" anchorCtr="0">
            <a:normAutofit/>
          </a:bodyPr>
          <a:lstStyle/>
          <a:p>
            <a:pPr marL="0" marR="0" lvl="0" indent="0" algn="ctr" rtl="0">
              <a:lnSpc>
                <a:spcPct val="100000"/>
              </a:lnSpc>
              <a:spcBef>
                <a:spcPts val="0"/>
              </a:spcBef>
              <a:spcAft>
                <a:spcPts val="0"/>
              </a:spcAft>
              <a:buClr>
                <a:srgbClr val="000000"/>
              </a:buClr>
              <a:buSzPts val="4000"/>
              <a:buFont typeface="Arial"/>
              <a:buNone/>
            </a:pPr>
            <a:r>
              <a:rPr lang="en-US" sz="4000" b="1"/>
              <a:t>Disorders of Acid-Base Balance</a:t>
            </a:r>
            <a:endParaRPr/>
          </a:p>
        </p:txBody>
      </p:sp>
      <p:sp>
        <p:nvSpPr>
          <p:cNvPr id="1013" name="Google Shape;1013;p76"/>
          <p:cNvSpPr txBox="1">
            <a:spLocks noGrp="1"/>
          </p:cNvSpPr>
          <p:nvPr>
            <p:ph type="body" idx="4294967295"/>
          </p:nvPr>
        </p:nvSpPr>
        <p:spPr>
          <a:xfrm>
            <a:off x="152400" y="708025"/>
            <a:ext cx="8839200" cy="2819400"/>
          </a:xfrm>
          <a:prstGeom prst="rect">
            <a:avLst/>
          </a:prstGeom>
          <a:noFill/>
          <a:ln>
            <a:noFill/>
          </a:ln>
        </p:spPr>
        <p:txBody>
          <a:bodyPr spcFirstLastPara="1" wrap="square" lIns="45700" tIns="45700" rIns="45700" bIns="45700" anchor="t" anchorCtr="0">
            <a:normAutofit/>
          </a:bodyPr>
          <a:lstStyle/>
          <a:p>
            <a:pPr marL="342900" lvl="0" indent="-342900" algn="l" rtl="0">
              <a:lnSpc>
                <a:spcPct val="90000"/>
              </a:lnSpc>
              <a:spcBef>
                <a:spcPts val="0"/>
              </a:spcBef>
              <a:spcAft>
                <a:spcPts val="0"/>
              </a:spcAft>
              <a:buClr>
                <a:srgbClr val="000000"/>
              </a:buClr>
              <a:buSzPts val="2400"/>
              <a:buFont typeface="Arial"/>
              <a:buChar char="•"/>
            </a:pPr>
            <a:r>
              <a:rPr lang="en-US" b="1">
                <a:solidFill>
                  <a:srgbClr val="000000"/>
                </a:solidFill>
              </a:rPr>
              <a:t>acid – base balance – </a:t>
            </a:r>
            <a:r>
              <a:rPr lang="en-US" b="0"/>
              <a:t>depends on bicarbonate buffer system</a:t>
            </a:r>
            <a:endParaRPr/>
          </a:p>
          <a:p>
            <a:pPr marL="342900" lvl="0" indent="-342900" algn="l" rtl="0">
              <a:lnSpc>
                <a:spcPct val="90000"/>
              </a:lnSpc>
              <a:spcBef>
                <a:spcPts val="500"/>
              </a:spcBef>
              <a:spcAft>
                <a:spcPts val="0"/>
              </a:spcAft>
              <a:buClr>
                <a:srgbClr val="000000"/>
              </a:buClr>
              <a:buSzPts val="2400"/>
              <a:buFont typeface="Arial"/>
              <a:buChar char="•"/>
            </a:pPr>
            <a:r>
              <a:rPr lang="en-US" b="1">
                <a:solidFill>
                  <a:srgbClr val="000000"/>
                </a:solidFill>
              </a:rPr>
              <a:t>acidosis – </a:t>
            </a:r>
            <a:r>
              <a:rPr lang="en-US" b="0"/>
              <a:t>pH below </a:t>
            </a:r>
            <a:r>
              <a:rPr lang="en-US" b="1">
                <a:solidFill>
                  <a:srgbClr val="000000"/>
                </a:solidFill>
              </a:rPr>
              <a:t>7.35</a:t>
            </a:r>
            <a:endParaRPr/>
          </a:p>
          <a:p>
            <a:pPr marL="742950" lvl="1" indent="-285750" algn="l" rtl="0">
              <a:lnSpc>
                <a:spcPct val="90000"/>
              </a:lnSpc>
              <a:spcBef>
                <a:spcPts val="0"/>
              </a:spcBef>
              <a:spcAft>
                <a:spcPts val="0"/>
              </a:spcAft>
              <a:buClr>
                <a:srgbClr val="000000"/>
              </a:buClr>
              <a:buSzPts val="2000"/>
              <a:buFont typeface="Arial"/>
              <a:buChar char="–"/>
            </a:pPr>
            <a:r>
              <a:rPr lang="en-US" sz="2000">
                <a:solidFill>
                  <a:srgbClr val="000000"/>
                </a:solidFill>
              </a:rPr>
              <a:t>H</a:t>
            </a:r>
            <a:r>
              <a:rPr lang="en-US" baseline="30000"/>
              <a:t>+</a:t>
            </a:r>
            <a:r>
              <a:rPr lang="en-US" sz="2000">
                <a:solidFill>
                  <a:srgbClr val="000000"/>
                </a:solidFill>
              </a:rPr>
              <a:t> diffuses into cells and drives out K</a:t>
            </a:r>
            <a:r>
              <a:rPr lang="en-US" baseline="30000"/>
              <a:t>+</a:t>
            </a:r>
            <a:r>
              <a:rPr lang="en-US" sz="2000">
                <a:solidFill>
                  <a:srgbClr val="000000"/>
                </a:solidFill>
              </a:rPr>
              <a:t>, elevating K</a:t>
            </a:r>
            <a:r>
              <a:rPr lang="en-US" baseline="30000"/>
              <a:t>+</a:t>
            </a:r>
            <a:r>
              <a:rPr lang="en-US" sz="2000">
                <a:solidFill>
                  <a:srgbClr val="000000"/>
                </a:solidFill>
              </a:rPr>
              <a:t> concentration in ECF</a:t>
            </a:r>
            <a:endParaRPr/>
          </a:p>
          <a:p>
            <a:pPr marL="1143000" lvl="2" indent="-228600" algn="l" rtl="0">
              <a:lnSpc>
                <a:spcPct val="90000"/>
              </a:lnSpc>
              <a:spcBef>
                <a:spcPts val="0"/>
              </a:spcBef>
              <a:spcAft>
                <a:spcPts val="0"/>
              </a:spcAft>
              <a:buClr>
                <a:srgbClr val="000000"/>
              </a:buClr>
              <a:buSzPts val="1800"/>
              <a:buFont typeface="Arial"/>
              <a:buChar char="•"/>
            </a:pPr>
            <a:r>
              <a:rPr lang="en-US" sz="1800">
                <a:solidFill>
                  <a:srgbClr val="000000"/>
                </a:solidFill>
              </a:rPr>
              <a:t>H</a:t>
            </a:r>
            <a:r>
              <a:rPr lang="en-US" baseline="30000"/>
              <a:t>+</a:t>
            </a:r>
            <a:r>
              <a:rPr lang="en-US" sz="1800">
                <a:solidFill>
                  <a:srgbClr val="000000"/>
                </a:solidFill>
              </a:rPr>
              <a:t> buffered by protein in ICF, causes membrane hyperpolarization, nerve and muscle cells are hard to stimulate; CNS depression may lead to confusion, disorientation, coma, and possibly death</a:t>
            </a:r>
            <a:endParaRPr/>
          </a:p>
        </p:txBody>
      </p:sp>
      <p:sp>
        <p:nvSpPr>
          <p:cNvPr id="1014" name="Google Shape;1014;p76"/>
          <p:cNvSpPr txBox="1"/>
          <p:nvPr/>
        </p:nvSpPr>
        <p:spPr>
          <a:xfrm>
            <a:off x="4922520" y="5356225"/>
            <a:ext cx="2423160" cy="41250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rgbClr val="000000"/>
                </a:solidFill>
                <a:latin typeface="Arial"/>
                <a:ea typeface="Arial"/>
                <a:cs typeface="Arial"/>
                <a:sym typeface="Arial"/>
              </a:rPr>
              <a:t>Figure 24.13</a:t>
            </a:r>
            <a:endParaRPr/>
          </a:p>
        </p:txBody>
      </p:sp>
      <p:pic>
        <p:nvPicPr>
          <p:cNvPr id="1015" name="Google Shape;1015;p76" descr="sal25693_24_13"/>
          <p:cNvPicPr preferRelativeResize="0"/>
          <p:nvPr/>
        </p:nvPicPr>
        <p:blipFill rotWithShape="1">
          <a:blip r:embed="rId3">
            <a:alphaModFix/>
          </a:blip>
          <a:srcRect/>
          <a:stretch/>
        </p:blipFill>
        <p:spPr>
          <a:xfrm>
            <a:off x="1524000" y="3700462"/>
            <a:ext cx="3098800" cy="2917826"/>
          </a:xfrm>
          <a:prstGeom prst="rect">
            <a:avLst/>
          </a:prstGeom>
          <a:noFill/>
          <a:ln>
            <a:noFill/>
          </a:ln>
        </p:spPr>
      </p:pic>
      <p:sp>
        <p:nvSpPr>
          <p:cNvPr id="1016" name="Google Shape;1016;p76"/>
          <p:cNvSpPr txBox="1"/>
          <p:nvPr/>
        </p:nvSpPr>
        <p:spPr>
          <a:xfrm>
            <a:off x="1600200" y="3651250"/>
            <a:ext cx="127000" cy="1270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00"/>
              <a:buFont typeface="Arial"/>
              <a:buNone/>
            </a:pPr>
            <a:r>
              <a:rPr lang="en-US" sz="600" b="1" i="0" u="none" strike="noStrike" cap="none">
                <a:solidFill>
                  <a:srgbClr val="000000"/>
                </a:solidFill>
                <a:latin typeface="Arial"/>
                <a:ea typeface="Arial"/>
                <a:cs typeface="Arial"/>
                <a:sym typeface="Arial"/>
              </a:rPr>
              <a:t>H</a:t>
            </a:r>
            <a:r>
              <a:rPr lang="en-US" sz="600" b="1" i="0" u="none" strike="noStrike" cap="none" baseline="30000">
                <a:solidFill>
                  <a:srgbClr val="000000"/>
                </a:solidFill>
                <a:latin typeface="Arial"/>
                <a:ea typeface="Arial"/>
                <a:cs typeface="Arial"/>
                <a:sym typeface="Arial"/>
              </a:rPr>
              <a:t>+</a:t>
            </a:r>
            <a:endParaRPr/>
          </a:p>
        </p:txBody>
      </p:sp>
      <p:sp>
        <p:nvSpPr>
          <p:cNvPr id="1017" name="Google Shape;1017;p76"/>
          <p:cNvSpPr txBox="1"/>
          <p:nvPr/>
        </p:nvSpPr>
        <p:spPr>
          <a:xfrm>
            <a:off x="2017712" y="3651250"/>
            <a:ext cx="127001" cy="1270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00"/>
              <a:buFont typeface="Arial"/>
              <a:buNone/>
            </a:pPr>
            <a:r>
              <a:rPr lang="en-US" sz="600" b="1" i="0" u="none" strike="noStrike" cap="none">
                <a:solidFill>
                  <a:srgbClr val="000000"/>
                </a:solidFill>
                <a:latin typeface="Arial"/>
                <a:ea typeface="Arial"/>
                <a:cs typeface="Arial"/>
                <a:sym typeface="Arial"/>
              </a:rPr>
              <a:t>K</a:t>
            </a:r>
            <a:r>
              <a:rPr lang="en-US" sz="600" b="1" i="0" u="none" strike="noStrike" cap="none" baseline="30000">
                <a:solidFill>
                  <a:srgbClr val="000000"/>
                </a:solidFill>
                <a:latin typeface="Arial"/>
                <a:ea typeface="Arial"/>
                <a:cs typeface="Arial"/>
                <a:sym typeface="Arial"/>
              </a:rPr>
              <a:t>+</a:t>
            </a:r>
            <a:endParaRPr/>
          </a:p>
        </p:txBody>
      </p:sp>
      <p:sp>
        <p:nvSpPr>
          <p:cNvPr id="1018" name="Google Shape;1018;p76"/>
          <p:cNvSpPr txBox="1"/>
          <p:nvPr/>
        </p:nvSpPr>
        <p:spPr>
          <a:xfrm>
            <a:off x="2238375" y="3646487"/>
            <a:ext cx="275196" cy="127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00"/>
              <a:buFont typeface="Arial"/>
              <a:buNone/>
            </a:pPr>
            <a:r>
              <a:rPr lang="en-US" sz="600" b="1" i="0" u="none" strike="noStrike" cap="none">
                <a:solidFill>
                  <a:srgbClr val="000000"/>
                </a:solidFill>
                <a:latin typeface="Arial"/>
                <a:ea typeface="Arial"/>
                <a:cs typeface="Arial"/>
                <a:sym typeface="Arial"/>
              </a:rPr>
              <a:t>Protein</a:t>
            </a:r>
            <a:endParaRPr/>
          </a:p>
        </p:txBody>
      </p:sp>
      <p:sp>
        <p:nvSpPr>
          <p:cNvPr id="1019" name="Google Shape;1019;p76"/>
          <p:cNvSpPr txBox="1"/>
          <p:nvPr/>
        </p:nvSpPr>
        <p:spPr>
          <a:xfrm>
            <a:off x="2228850" y="5146675"/>
            <a:ext cx="275196" cy="1270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00"/>
              <a:buFont typeface="Arial"/>
              <a:buNone/>
            </a:pPr>
            <a:r>
              <a:rPr lang="en-US" sz="600" b="1" i="0" u="none" strike="noStrike" cap="none">
                <a:solidFill>
                  <a:srgbClr val="000000"/>
                </a:solidFill>
                <a:latin typeface="Arial"/>
                <a:ea typeface="Arial"/>
                <a:cs typeface="Arial"/>
                <a:sym typeface="Arial"/>
              </a:rPr>
              <a:t>Protein</a:t>
            </a:r>
            <a:endParaRPr/>
          </a:p>
        </p:txBody>
      </p:sp>
      <p:sp>
        <p:nvSpPr>
          <p:cNvPr id="1020" name="Google Shape;1020;p76"/>
          <p:cNvSpPr txBox="1"/>
          <p:nvPr/>
        </p:nvSpPr>
        <p:spPr>
          <a:xfrm>
            <a:off x="2959100" y="5054600"/>
            <a:ext cx="372530" cy="1270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00"/>
              <a:buFont typeface="Arial"/>
              <a:buNone/>
            </a:pPr>
            <a:r>
              <a:rPr lang="en-US" sz="600" b="1" i="0" u="none" strike="noStrike" cap="none">
                <a:solidFill>
                  <a:srgbClr val="000000"/>
                </a:solidFill>
                <a:latin typeface="Arial"/>
                <a:ea typeface="Arial"/>
                <a:cs typeface="Arial"/>
                <a:sym typeface="Arial"/>
              </a:rPr>
              <a:t>leading to</a:t>
            </a:r>
            <a:endParaRPr/>
          </a:p>
        </p:txBody>
      </p:sp>
      <p:sp>
        <p:nvSpPr>
          <p:cNvPr id="1021" name="Google Shape;1021;p76"/>
          <p:cNvSpPr txBox="1"/>
          <p:nvPr/>
        </p:nvSpPr>
        <p:spPr>
          <a:xfrm>
            <a:off x="3681412" y="5005387"/>
            <a:ext cx="508299" cy="127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00"/>
              <a:buFont typeface="Arial"/>
              <a:buNone/>
            </a:pPr>
            <a:r>
              <a:rPr lang="en-US" sz="600" b="1" i="0" u="none" strike="noStrike" cap="none">
                <a:solidFill>
                  <a:srgbClr val="000000"/>
                </a:solidFill>
                <a:latin typeface="Arial"/>
                <a:ea typeface="Arial"/>
                <a:cs typeface="Arial"/>
                <a:sym typeface="Arial"/>
              </a:rPr>
              <a:t>Hyperkalemia</a:t>
            </a:r>
            <a:endParaRPr/>
          </a:p>
        </p:txBody>
      </p:sp>
      <p:sp>
        <p:nvSpPr>
          <p:cNvPr id="1022" name="Google Shape;1022;p76"/>
          <p:cNvSpPr txBox="1"/>
          <p:nvPr/>
        </p:nvSpPr>
        <p:spPr>
          <a:xfrm>
            <a:off x="2936875" y="6534150"/>
            <a:ext cx="372530" cy="1270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00"/>
              <a:buFont typeface="Arial"/>
              <a:buNone/>
            </a:pPr>
            <a:r>
              <a:rPr lang="en-US" sz="600" b="1" i="0" u="none" strike="noStrike" cap="none">
                <a:solidFill>
                  <a:srgbClr val="000000"/>
                </a:solidFill>
                <a:latin typeface="Arial"/>
                <a:ea typeface="Arial"/>
                <a:cs typeface="Arial"/>
                <a:sym typeface="Arial"/>
              </a:rPr>
              <a:t>leading to</a:t>
            </a:r>
            <a:endParaRPr/>
          </a:p>
        </p:txBody>
      </p:sp>
      <p:sp>
        <p:nvSpPr>
          <p:cNvPr id="1023" name="Google Shape;1023;p76"/>
          <p:cNvSpPr txBox="1"/>
          <p:nvPr/>
        </p:nvSpPr>
        <p:spPr>
          <a:xfrm>
            <a:off x="3702050" y="6535737"/>
            <a:ext cx="482811" cy="127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00"/>
              <a:buFont typeface="Arial"/>
              <a:buNone/>
            </a:pPr>
            <a:r>
              <a:rPr lang="en-US" sz="600" b="1" i="0" u="none" strike="noStrike" cap="none">
                <a:solidFill>
                  <a:srgbClr val="000000"/>
                </a:solidFill>
                <a:latin typeface="Arial"/>
                <a:ea typeface="Arial"/>
                <a:cs typeface="Arial"/>
                <a:sym typeface="Arial"/>
              </a:rPr>
              <a:t>Hypokalemia</a:t>
            </a:r>
            <a:endParaRPr/>
          </a:p>
        </p:txBody>
      </p:sp>
      <p:cxnSp>
        <p:nvCxnSpPr>
          <p:cNvPr id="1024" name="Google Shape;1024;p76"/>
          <p:cNvCxnSpPr/>
          <p:nvPr/>
        </p:nvCxnSpPr>
        <p:spPr>
          <a:xfrm rot="10800000" flipH="1">
            <a:off x="2052637" y="3754437"/>
            <a:ext cx="1588" cy="193676"/>
          </a:xfrm>
          <a:prstGeom prst="straightConnector1">
            <a:avLst/>
          </a:prstGeom>
          <a:noFill/>
          <a:ln w="9525" cap="flat" cmpd="sng">
            <a:solidFill>
              <a:srgbClr val="000000"/>
            </a:solidFill>
            <a:prstDash val="solid"/>
            <a:round/>
            <a:headEnd type="none" w="sm" len="sm"/>
            <a:tailEnd type="none" w="sm" len="sm"/>
          </a:ln>
        </p:spPr>
      </p:cxnSp>
      <p:cxnSp>
        <p:nvCxnSpPr>
          <p:cNvPr id="1025" name="Google Shape;1025;p76"/>
          <p:cNvCxnSpPr/>
          <p:nvPr/>
        </p:nvCxnSpPr>
        <p:spPr>
          <a:xfrm rot="10800000" flipH="1">
            <a:off x="2349500" y="3754437"/>
            <a:ext cx="1588" cy="133351"/>
          </a:xfrm>
          <a:prstGeom prst="straightConnector1">
            <a:avLst/>
          </a:prstGeom>
          <a:noFill/>
          <a:ln w="9525" cap="flat" cmpd="sng">
            <a:solidFill>
              <a:srgbClr val="000000"/>
            </a:solidFill>
            <a:prstDash val="solid"/>
            <a:round/>
            <a:headEnd type="none" w="sm" len="sm"/>
            <a:tailEnd type="none" w="sm" len="sm"/>
          </a:ln>
        </p:spPr>
      </p:cxnSp>
      <p:cxnSp>
        <p:nvCxnSpPr>
          <p:cNvPr id="1026" name="Google Shape;1026;p76"/>
          <p:cNvCxnSpPr/>
          <p:nvPr/>
        </p:nvCxnSpPr>
        <p:spPr>
          <a:xfrm rot="10800000" flipH="1">
            <a:off x="2119312" y="5284787"/>
            <a:ext cx="1" cy="176213"/>
          </a:xfrm>
          <a:prstGeom prst="straightConnector1">
            <a:avLst/>
          </a:prstGeom>
          <a:noFill/>
          <a:ln w="9525" cap="flat" cmpd="sng">
            <a:solidFill>
              <a:srgbClr val="000000"/>
            </a:solidFill>
            <a:prstDash val="solid"/>
            <a:round/>
            <a:headEnd type="none" w="sm" len="sm"/>
            <a:tailEnd type="none" w="sm" len="sm"/>
          </a:ln>
        </p:spPr>
      </p:cxnSp>
      <p:cxnSp>
        <p:nvCxnSpPr>
          <p:cNvPr id="1027" name="Google Shape;1027;p76"/>
          <p:cNvCxnSpPr/>
          <p:nvPr/>
        </p:nvCxnSpPr>
        <p:spPr>
          <a:xfrm rot="10800000" flipH="1">
            <a:off x="2355849" y="5284787"/>
            <a:ext cx="1589" cy="185738"/>
          </a:xfrm>
          <a:prstGeom prst="straightConnector1">
            <a:avLst/>
          </a:prstGeom>
          <a:noFill/>
          <a:ln w="9525" cap="flat" cmpd="sng">
            <a:solidFill>
              <a:srgbClr val="000000"/>
            </a:solidFill>
            <a:prstDash val="solid"/>
            <a:round/>
            <a:headEnd type="none" w="sm" len="sm"/>
            <a:tailEnd type="none" w="sm" len="sm"/>
          </a:ln>
        </p:spPr>
      </p:cxnSp>
      <p:sp>
        <p:nvSpPr>
          <p:cNvPr id="1028" name="Google Shape;1028;p76"/>
          <p:cNvSpPr txBox="1"/>
          <p:nvPr/>
        </p:nvSpPr>
        <p:spPr>
          <a:xfrm>
            <a:off x="1639887" y="5176837"/>
            <a:ext cx="127001" cy="127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00"/>
              <a:buFont typeface="Arial"/>
              <a:buNone/>
            </a:pPr>
            <a:r>
              <a:rPr lang="en-US" sz="600" b="1" i="0" u="none" strike="noStrike" cap="none">
                <a:solidFill>
                  <a:srgbClr val="000000"/>
                </a:solidFill>
                <a:latin typeface="Arial"/>
                <a:ea typeface="Arial"/>
                <a:cs typeface="Arial"/>
                <a:sym typeface="Arial"/>
              </a:rPr>
              <a:t>K</a:t>
            </a:r>
            <a:r>
              <a:rPr lang="en-US" sz="600" b="1" i="0" u="none" strike="noStrike" cap="none" baseline="30000">
                <a:solidFill>
                  <a:srgbClr val="000000"/>
                </a:solidFill>
                <a:latin typeface="Arial"/>
                <a:ea typeface="Arial"/>
                <a:cs typeface="Arial"/>
                <a:sym typeface="Arial"/>
              </a:rPr>
              <a:t>+</a:t>
            </a:r>
            <a:endParaRPr/>
          </a:p>
        </p:txBody>
      </p:sp>
      <p:sp>
        <p:nvSpPr>
          <p:cNvPr id="1029" name="Google Shape;1029;p76"/>
          <p:cNvSpPr txBox="1"/>
          <p:nvPr/>
        </p:nvSpPr>
        <p:spPr>
          <a:xfrm>
            <a:off x="2087562" y="5178425"/>
            <a:ext cx="127001" cy="1270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00"/>
              <a:buFont typeface="Arial"/>
              <a:buNone/>
            </a:pPr>
            <a:r>
              <a:rPr lang="en-US" sz="600" b="1" i="0" u="none" strike="noStrike" cap="none">
                <a:solidFill>
                  <a:srgbClr val="000000"/>
                </a:solidFill>
                <a:latin typeface="Arial"/>
                <a:ea typeface="Arial"/>
                <a:cs typeface="Arial"/>
                <a:sym typeface="Arial"/>
              </a:rPr>
              <a:t>H</a:t>
            </a:r>
            <a:r>
              <a:rPr lang="en-US" sz="600" b="1" i="0" u="none" strike="noStrike" cap="none" baseline="30000">
                <a:solidFill>
                  <a:srgbClr val="000000"/>
                </a:solidFill>
                <a:latin typeface="Arial"/>
                <a:ea typeface="Arial"/>
                <a:cs typeface="Arial"/>
                <a:sym typeface="Arial"/>
              </a:rPr>
              <a:t>+</a:t>
            </a:r>
            <a:endParaRPr/>
          </a:p>
        </p:txBody>
      </p:sp>
      <p:sp>
        <p:nvSpPr>
          <p:cNvPr id="1030" name="Google Shape;1030;p76"/>
          <p:cNvSpPr txBox="1"/>
          <p:nvPr/>
        </p:nvSpPr>
        <p:spPr>
          <a:xfrm>
            <a:off x="2006600" y="5002212"/>
            <a:ext cx="441772" cy="127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00"/>
              <a:buFont typeface="Arial"/>
              <a:buNone/>
            </a:pPr>
            <a:r>
              <a:rPr lang="en-US" sz="600" b="1" i="0" u="none" strike="noStrike" cap="none">
                <a:solidFill>
                  <a:srgbClr val="000000"/>
                </a:solidFill>
                <a:latin typeface="Arial"/>
                <a:ea typeface="Arial"/>
                <a:cs typeface="Arial"/>
                <a:sym typeface="Arial"/>
              </a:rPr>
              <a:t>(a) Acidosis</a:t>
            </a:r>
            <a:endParaRPr/>
          </a:p>
        </p:txBody>
      </p:sp>
      <p:sp>
        <p:nvSpPr>
          <p:cNvPr id="1031" name="Google Shape;1031;p76"/>
          <p:cNvSpPr txBox="1"/>
          <p:nvPr/>
        </p:nvSpPr>
        <p:spPr>
          <a:xfrm>
            <a:off x="2062162" y="6534150"/>
            <a:ext cx="462943" cy="1270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00"/>
              <a:buFont typeface="Arial"/>
              <a:buNone/>
            </a:pPr>
            <a:r>
              <a:rPr lang="en-US" sz="600" b="1" i="0" u="none" strike="noStrike" cap="none">
                <a:solidFill>
                  <a:srgbClr val="000000"/>
                </a:solidFill>
                <a:latin typeface="Arial"/>
                <a:ea typeface="Arial"/>
                <a:cs typeface="Arial"/>
                <a:sym typeface="Arial"/>
              </a:rPr>
              <a:t>(b) Alkalosis</a:t>
            </a:r>
            <a:endParaRPr/>
          </a:p>
        </p:txBody>
      </p:sp>
      <p:cxnSp>
        <p:nvCxnSpPr>
          <p:cNvPr id="1032" name="Google Shape;1032;p76"/>
          <p:cNvCxnSpPr/>
          <p:nvPr/>
        </p:nvCxnSpPr>
        <p:spPr>
          <a:xfrm rot="10800000" flipH="1">
            <a:off x="1634489" y="3755072"/>
            <a:ext cx="1" cy="90488"/>
          </a:xfrm>
          <a:prstGeom prst="straightConnector1">
            <a:avLst/>
          </a:prstGeom>
          <a:noFill/>
          <a:ln w="9525" cap="flat" cmpd="sng">
            <a:solidFill>
              <a:srgbClr val="000000"/>
            </a:solidFill>
            <a:prstDash val="solid"/>
            <a:round/>
            <a:headEnd type="none" w="sm" len="sm"/>
            <a:tailEnd type="none" w="sm" len="sm"/>
          </a:ln>
        </p:spPr>
      </p:cxnSp>
      <p:cxnSp>
        <p:nvCxnSpPr>
          <p:cNvPr id="1033" name="Google Shape;1033;p76"/>
          <p:cNvCxnSpPr/>
          <p:nvPr/>
        </p:nvCxnSpPr>
        <p:spPr>
          <a:xfrm rot="10800000" flipH="1">
            <a:off x="1674177" y="5299709"/>
            <a:ext cx="1" cy="119064"/>
          </a:xfrm>
          <a:prstGeom prst="straightConnector1">
            <a:avLst/>
          </a:prstGeom>
          <a:noFill/>
          <a:ln w="9525" cap="flat" cmpd="sng">
            <a:solidFill>
              <a:srgbClr val="000000"/>
            </a:solidFill>
            <a:prstDash val="solid"/>
            <a:round/>
            <a:headEnd type="none" w="sm" len="sm"/>
            <a:tailEnd type="none" w="sm" len="sm"/>
          </a:ln>
        </p:spPr>
      </p:cxnSp>
      <p:sp>
        <p:nvSpPr>
          <p:cNvPr id="1034" name="Google Shape;1034;p76"/>
          <p:cNvSpPr txBox="1"/>
          <p:nvPr/>
        </p:nvSpPr>
        <p:spPr>
          <a:xfrm>
            <a:off x="655319" y="3398837"/>
            <a:ext cx="4718686" cy="165564"/>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500"/>
              <a:buFont typeface="Arial"/>
              <a:buNone/>
            </a:pPr>
            <a:r>
              <a:rPr lang="en-US" sz="500" b="0" i="0" u="none" strike="noStrike" cap="none">
                <a:solidFill>
                  <a:srgbClr val="000000"/>
                </a:solidFill>
                <a:latin typeface="Arial"/>
                <a:ea typeface="Arial"/>
                <a:cs typeface="Arial"/>
                <a:sym typeface="Arial"/>
              </a:rPr>
              <a:t>Copyright © The McGraw-Hill Companies, Inc. Permission required for reproduction or display.</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38"/>
        <p:cNvGrpSpPr/>
        <p:nvPr/>
      </p:nvGrpSpPr>
      <p:grpSpPr>
        <a:xfrm>
          <a:off x="0" y="0"/>
          <a:ext cx="0" cy="0"/>
          <a:chOff x="0" y="0"/>
          <a:chExt cx="0" cy="0"/>
        </a:xfrm>
      </p:grpSpPr>
      <p:sp>
        <p:nvSpPr>
          <p:cNvPr id="1039" name="Google Shape;1039;p77"/>
          <p:cNvSpPr txBox="1">
            <a:spLocks noGrp="1"/>
          </p:cNvSpPr>
          <p:nvPr>
            <p:ph type="sldNum" idx="4294967295"/>
          </p:nvPr>
        </p:nvSpPr>
        <p:spPr>
          <a:xfrm>
            <a:off x="8842092" y="6324600"/>
            <a:ext cx="301908" cy="288824"/>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1">
                <a:solidFill>
                  <a:srgbClr val="000000"/>
                </a:solidFill>
              </a:rPr>
              <a:t>16</a:t>
            </a:fld>
            <a:endParaRPr/>
          </a:p>
        </p:txBody>
      </p:sp>
      <p:sp>
        <p:nvSpPr>
          <p:cNvPr id="1040" name="Google Shape;1040;p77"/>
          <p:cNvSpPr txBox="1">
            <a:spLocks noGrp="1"/>
          </p:cNvSpPr>
          <p:nvPr>
            <p:ph type="title" idx="4294967295"/>
          </p:nvPr>
        </p:nvSpPr>
        <p:spPr>
          <a:xfrm>
            <a:off x="-1" y="0"/>
            <a:ext cx="9144002" cy="990600"/>
          </a:xfrm>
          <a:prstGeom prst="rect">
            <a:avLst/>
          </a:prstGeom>
          <a:noFill/>
          <a:ln>
            <a:noFill/>
          </a:ln>
        </p:spPr>
        <p:txBody>
          <a:bodyPr spcFirstLastPara="1" wrap="square" lIns="45700" tIns="45700" rIns="45700" bIns="45700" anchor="ctr" anchorCtr="0">
            <a:normAutofit/>
          </a:bodyPr>
          <a:lstStyle/>
          <a:p>
            <a:pPr marL="0" marR="0" lvl="0" indent="0" algn="ctr" rtl="0">
              <a:lnSpc>
                <a:spcPct val="100000"/>
              </a:lnSpc>
              <a:spcBef>
                <a:spcPts val="0"/>
              </a:spcBef>
              <a:spcAft>
                <a:spcPts val="0"/>
              </a:spcAft>
              <a:buClr>
                <a:srgbClr val="000000"/>
              </a:buClr>
              <a:buSzPts val="4000"/>
              <a:buFont typeface="Arial"/>
              <a:buNone/>
            </a:pPr>
            <a:r>
              <a:rPr lang="en-US" sz="4000" b="1"/>
              <a:t>Disorders of Acid-Base Balance</a:t>
            </a:r>
            <a:endParaRPr/>
          </a:p>
        </p:txBody>
      </p:sp>
      <p:sp>
        <p:nvSpPr>
          <p:cNvPr id="1041" name="Google Shape;1041;p77"/>
          <p:cNvSpPr txBox="1">
            <a:spLocks noGrp="1"/>
          </p:cNvSpPr>
          <p:nvPr>
            <p:ph type="body" idx="4294967295"/>
          </p:nvPr>
        </p:nvSpPr>
        <p:spPr>
          <a:xfrm>
            <a:off x="304800" y="914399"/>
            <a:ext cx="8610600" cy="2286002"/>
          </a:xfrm>
          <a:prstGeom prst="rect">
            <a:avLst/>
          </a:prstGeom>
          <a:noFill/>
          <a:ln>
            <a:noFill/>
          </a:ln>
        </p:spPr>
        <p:txBody>
          <a:bodyPr spcFirstLastPara="1" wrap="square" lIns="45700" tIns="45700" rIns="45700" bIns="45700" anchor="t" anchorCtr="0">
            <a:normAutofit/>
          </a:bodyPr>
          <a:lstStyle/>
          <a:p>
            <a:pPr marL="342900" lvl="0" indent="-342900" algn="l" rtl="0">
              <a:lnSpc>
                <a:spcPct val="90000"/>
              </a:lnSpc>
              <a:spcBef>
                <a:spcPts val="0"/>
              </a:spcBef>
              <a:spcAft>
                <a:spcPts val="0"/>
              </a:spcAft>
              <a:buClr>
                <a:srgbClr val="000000"/>
              </a:buClr>
              <a:buSzPts val="2800"/>
              <a:buFont typeface="Arial"/>
              <a:buChar char="•"/>
            </a:pPr>
            <a:r>
              <a:rPr lang="en-US" sz="2800" b="1">
                <a:solidFill>
                  <a:srgbClr val="000000"/>
                </a:solidFill>
              </a:rPr>
              <a:t>alkalosis</a:t>
            </a:r>
            <a:r>
              <a:rPr lang="en-US" b="0"/>
              <a:t> – pH above </a:t>
            </a:r>
            <a:r>
              <a:rPr lang="en-US" sz="2800" b="1">
                <a:solidFill>
                  <a:srgbClr val="000000"/>
                </a:solidFill>
              </a:rPr>
              <a:t>7.45</a:t>
            </a:r>
            <a:endParaRPr/>
          </a:p>
          <a:p>
            <a:pPr marL="742950" lvl="1" indent="-285750" algn="l" rtl="0">
              <a:lnSpc>
                <a:spcPct val="90000"/>
              </a:lnSpc>
              <a:spcBef>
                <a:spcPts val="0"/>
              </a:spcBef>
              <a:spcAft>
                <a:spcPts val="0"/>
              </a:spcAft>
              <a:buClr>
                <a:srgbClr val="000000"/>
              </a:buClr>
              <a:buSzPts val="2400"/>
              <a:buFont typeface="Arial"/>
              <a:buChar char="–"/>
            </a:pPr>
            <a:r>
              <a:rPr lang="en-US">
                <a:solidFill>
                  <a:srgbClr val="000000"/>
                </a:solidFill>
              </a:rPr>
              <a:t>H</a:t>
            </a:r>
            <a:r>
              <a:rPr lang="en-US" baseline="30000"/>
              <a:t>+</a:t>
            </a:r>
            <a:r>
              <a:rPr lang="en-US">
                <a:solidFill>
                  <a:srgbClr val="000000"/>
                </a:solidFill>
              </a:rPr>
              <a:t> diffuses out of cells and K</a:t>
            </a:r>
            <a:r>
              <a:rPr lang="en-US" baseline="30000"/>
              <a:t>+ </a:t>
            </a:r>
            <a:r>
              <a:rPr lang="en-US">
                <a:solidFill>
                  <a:srgbClr val="000000"/>
                </a:solidFill>
              </a:rPr>
              <a:t>diffuses in, membranes depolarized, nerves overstimulated, muscles causing spasms, tetany, convulsions, respiratory paralysis </a:t>
            </a:r>
            <a:endParaRPr/>
          </a:p>
          <a:p>
            <a:pPr marL="742950" lvl="1" indent="-133350" algn="l" rtl="0">
              <a:lnSpc>
                <a:spcPct val="90000"/>
              </a:lnSpc>
              <a:spcBef>
                <a:spcPts val="0"/>
              </a:spcBef>
              <a:spcAft>
                <a:spcPts val="0"/>
              </a:spcAft>
              <a:buClr>
                <a:srgbClr val="000000"/>
              </a:buClr>
              <a:buSzPts val="2400"/>
              <a:buFont typeface="Arial"/>
              <a:buNone/>
            </a:pPr>
            <a:endParaRPr>
              <a:solidFill>
                <a:srgbClr val="000000"/>
              </a:solidFill>
            </a:endParaRPr>
          </a:p>
          <a:p>
            <a:pPr marL="742950" lvl="1" indent="-285750" algn="l" rtl="0">
              <a:lnSpc>
                <a:spcPct val="90000"/>
              </a:lnSpc>
              <a:spcBef>
                <a:spcPts val="0"/>
              </a:spcBef>
              <a:spcAft>
                <a:spcPts val="0"/>
              </a:spcAft>
              <a:buClr>
                <a:srgbClr val="000000"/>
              </a:buClr>
              <a:buSzPts val="2400"/>
              <a:buFont typeface="Arial"/>
              <a:buChar char="–"/>
            </a:pPr>
            <a:r>
              <a:rPr lang="en-US">
                <a:solidFill>
                  <a:srgbClr val="000000"/>
                </a:solidFill>
              </a:rPr>
              <a:t>a person cannot live for more than a few hours if the blood pH is below 7.0 or above 7.7</a:t>
            </a:r>
            <a:endParaRPr/>
          </a:p>
        </p:txBody>
      </p:sp>
      <p:sp>
        <p:nvSpPr>
          <p:cNvPr id="1042" name="Google Shape;1042;p77"/>
          <p:cNvSpPr txBox="1"/>
          <p:nvPr/>
        </p:nvSpPr>
        <p:spPr>
          <a:xfrm>
            <a:off x="5074920" y="5364162"/>
            <a:ext cx="2194561" cy="41250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rgbClr val="000000"/>
                </a:solidFill>
                <a:latin typeface="Arial"/>
                <a:ea typeface="Arial"/>
                <a:cs typeface="Arial"/>
                <a:sym typeface="Arial"/>
              </a:rPr>
              <a:t>Figure 24.13</a:t>
            </a:r>
            <a:endParaRPr/>
          </a:p>
        </p:txBody>
      </p:sp>
      <p:pic>
        <p:nvPicPr>
          <p:cNvPr id="1043" name="Google Shape;1043;p77" descr="sal25693_24_13"/>
          <p:cNvPicPr preferRelativeResize="0"/>
          <p:nvPr/>
        </p:nvPicPr>
        <p:blipFill rotWithShape="1">
          <a:blip r:embed="rId3">
            <a:alphaModFix/>
          </a:blip>
          <a:srcRect/>
          <a:stretch/>
        </p:blipFill>
        <p:spPr>
          <a:xfrm>
            <a:off x="1524000" y="3700462"/>
            <a:ext cx="3098800" cy="2917826"/>
          </a:xfrm>
          <a:prstGeom prst="rect">
            <a:avLst/>
          </a:prstGeom>
          <a:noFill/>
          <a:ln>
            <a:noFill/>
          </a:ln>
        </p:spPr>
      </p:pic>
      <p:sp>
        <p:nvSpPr>
          <p:cNvPr id="1044" name="Google Shape;1044;p77"/>
          <p:cNvSpPr txBox="1"/>
          <p:nvPr/>
        </p:nvSpPr>
        <p:spPr>
          <a:xfrm>
            <a:off x="1600200" y="3651250"/>
            <a:ext cx="127000" cy="1270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00"/>
              <a:buFont typeface="Arial"/>
              <a:buNone/>
            </a:pPr>
            <a:r>
              <a:rPr lang="en-US" sz="600" b="1" i="0" u="none" strike="noStrike" cap="none">
                <a:solidFill>
                  <a:srgbClr val="000000"/>
                </a:solidFill>
                <a:latin typeface="Arial"/>
                <a:ea typeface="Arial"/>
                <a:cs typeface="Arial"/>
                <a:sym typeface="Arial"/>
              </a:rPr>
              <a:t>H</a:t>
            </a:r>
            <a:r>
              <a:rPr lang="en-US" sz="600" b="1" i="0" u="none" strike="noStrike" cap="none" baseline="30000">
                <a:solidFill>
                  <a:srgbClr val="000000"/>
                </a:solidFill>
                <a:latin typeface="Arial"/>
                <a:ea typeface="Arial"/>
                <a:cs typeface="Arial"/>
                <a:sym typeface="Arial"/>
              </a:rPr>
              <a:t>+</a:t>
            </a:r>
            <a:endParaRPr/>
          </a:p>
        </p:txBody>
      </p:sp>
      <p:sp>
        <p:nvSpPr>
          <p:cNvPr id="1045" name="Google Shape;1045;p77"/>
          <p:cNvSpPr txBox="1"/>
          <p:nvPr/>
        </p:nvSpPr>
        <p:spPr>
          <a:xfrm>
            <a:off x="2017712" y="3651250"/>
            <a:ext cx="127001" cy="1270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00"/>
              <a:buFont typeface="Arial"/>
              <a:buNone/>
            </a:pPr>
            <a:r>
              <a:rPr lang="en-US" sz="600" b="1" i="0" u="none" strike="noStrike" cap="none">
                <a:solidFill>
                  <a:srgbClr val="000000"/>
                </a:solidFill>
                <a:latin typeface="Arial"/>
                <a:ea typeface="Arial"/>
                <a:cs typeface="Arial"/>
                <a:sym typeface="Arial"/>
              </a:rPr>
              <a:t>K</a:t>
            </a:r>
            <a:r>
              <a:rPr lang="en-US" sz="600" b="1" i="0" u="none" strike="noStrike" cap="none" baseline="30000">
                <a:solidFill>
                  <a:srgbClr val="000000"/>
                </a:solidFill>
                <a:latin typeface="Arial"/>
                <a:ea typeface="Arial"/>
                <a:cs typeface="Arial"/>
                <a:sym typeface="Arial"/>
              </a:rPr>
              <a:t>+</a:t>
            </a:r>
            <a:endParaRPr/>
          </a:p>
        </p:txBody>
      </p:sp>
      <p:sp>
        <p:nvSpPr>
          <p:cNvPr id="1046" name="Google Shape;1046;p77"/>
          <p:cNvSpPr txBox="1"/>
          <p:nvPr/>
        </p:nvSpPr>
        <p:spPr>
          <a:xfrm>
            <a:off x="2238375" y="3646487"/>
            <a:ext cx="275196" cy="127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00"/>
              <a:buFont typeface="Arial"/>
              <a:buNone/>
            </a:pPr>
            <a:r>
              <a:rPr lang="en-US" sz="600" b="1" i="0" u="none" strike="noStrike" cap="none">
                <a:solidFill>
                  <a:srgbClr val="000000"/>
                </a:solidFill>
                <a:latin typeface="Arial"/>
                <a:ea typeface="Arial"/>
                <a:cs typeface="Arial"/>
                <a:sym typeface="Arial"/>
              </a:rPr>
              <a:t>Protein</a:t>
            </a:r>
            <a:endParaRPr/>
          </a:p>
        </p:txBody>
      </p:sp>
      <p:sp>
        <p:nvSpPr>
          <p:cNvPr id="1047" name="Google Shape;1047;p77"/>
          <p:cNvSpPr txBox="1"/>
          <p:nvPr/>
        </p:nvSpPr>
        <p:spPr>
          <a:xfrm>
            <a:off x="2228850" y="5146675"/>
            <a:ext cx="275196" cy="1270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00"/>
              <a:buFont typeface="Arial"/>
              <a:buNone/>
            </a:pPr>
            <a:r>
              <a:rPr lang="en-US" sz="600" b="1" i="0" u="none" strike="noStrike" cap="none">
                <a:solidFill>
                  <a:srgbClr val="000000"/>
                </a:solidFill>
                <a:latin typeface="Arial"/>
                <a:ea typeface="Arial"/>
                <a:cs typeface="Arial"/>
                <a:sym typeface="Arial"/>
              </a:rPr>
              <a:t>Protein</a:t>
            </a:r>
            <a:endParaRPr/>
          </a:p>
        </p:txBody>
      </p:sp>
      <p:sp>
        <p:nvSpPr>
          <p:cNvPr id="1048" name="Google Shape;1048;p77"/>
          <p:cNvSpPr txBox="1"/>
          <p:nvPr/>
        </p:nvSpPr>
        <p:spPr>
          <a:xfrm>
            <a:off x="2959100" y="5054600"/>
            <a:ext cx="372530" cy="1270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00"/>
              <a:buFont typeface="Arial"/>
              <a:buNone/>
            </a:pPr>
            <a:r>
              <a:rPr lang="en-US" sz="600" b="1" i="0" u="none" strike="noStrike" cap="none">
                <a:solidFill>
                  <a:srgbClr val="000000"/>
                </a:solidFill>
                <a:latin typeface="Arial"/>
                <a:ea typeface="Arial"/>
                <a:cs typeface="Arial"/>
                <a:sym typeface="Arial"/>
              </a:rPr>
              <a:t>leading to</a:t>
            </a:r>
            <a:endParaRPr/>
          </a:p>
        </p:txBody>
      </p:sp>
      <p:sp>
        <p:nvSpPr>
          <p:cNvPr id="1049" name="Google Shape;1049;p77"/>
          <p:cNvSpPr txBox="1"/>
          <p:nvPr/>
        </p:nvSpPr>
        <p:spPr>
          <a:xfrm>
            <a:off x="3681412" y="5005387"/>
            <a:ext cx="508299" cy="127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00"/>
              <a:buFont typeface="Arial"/>
              <a:buNone/>
            </a:pPr>
            <a:r>
              <a:rPr lang="en-US" sz="600" b="1" i="0" u="none" strike="noStrike" cap="none">
                <a:solidFill>
                  <a:srgbClr val="000000"/>
                </a:solidFill>
                <a:latin typeface="Arial"/>
                <a:ea typeface="Arial"/>
                <a:cs typeface="Arial"/>
                <a:sym typeface="Arial"/>
              </a:rPr>
              <a:t>Hyperkalemia</a:t>
            </a:r>
            <a:endParaRPr/>
          </a:p>
        </p:txBody>
      </p:sp>
      <p:sp>
        <p:nvSpPr>
          <p:cNvPr id="1050" name="Google Shape;1050;p77"/>
          <p:cNvSpPr txBox="1"/>
          <p:nvPr/>
        </p:nvSpPr>
        <p:spPr>
          <a:xfrm>
            <a:off x="2936875" y="6534150"/>
            <a:ext cx="372530" cy="1270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00"/>
              <a:buFont typeface="Arial"/>
              <a:buNone/>
            </a:pPr>
            <a:r>
              <a:rPr lang="en-US" sz="600" b="1" i="0" u="none" strike="noStrike" cap="none">
                <a:solidFill>
                  <a:srgbClr val="000000"/>
                </a:solidFill>
                <a:latin typeface="Arial"/>
                <a:ea typeface="Arial"/>
                <a:cs typeface="Arial"/>
                <a:sym typeface="Arial"/>
              </a:rPr>
              <a:t>leading to</a:t>
            </a:r>
            <a:endParaRPr/>
          </a:p>
        </p:txBody>
      </p:sp>
      <p:sp>
        <p:nvSpPr>
          <p:cNvPr id="1051" name="Google Shape;1051;p77"/>
          <p:cNvSpPr txBox="1"/>
          <p:nvPr/>
        </p:nvSpPr>
        <p:spPr>
          <a:xfrm>
            <a:off x="3702050" y="6535737"/>
            <a:ext cx="482811" cy="127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00"/>
              <a:buFont typeface="Arial"/>
              <a:buNone/>
            </a:pPr>
            <a:r>
              <a:rPr lang="en-US" sz="600" b="1" i="0" u="none" strike="noStrike" cap="none">
                <a:solidFill>
                  <a:srgbClr val="000000"/>
                </a:solidFill>
                <a:latin typeface="Arial"/>
                <a:ea typeface="Arial"/>
                <a:cs typeface="Arial"/>
                <a:sym typeface="Arial"/>
              </a:rPr>
              <a:t>Hypokalemia</a:t>
            </a:r>
            <a:endParaRPr/>
          </a:p>
        </p:txBody>
      </p:sp>
      <p:cxnSp>
        <p:nvCxnSpPr>
          <p:cNvPr id="1052" name="Google Shape;1052;p77"/>
          <p:cNvCxnSpPr/>
          <p:nvPr/>
        </p:nvCxnSpPr>
        <p:spPr>
          <a:xfrm rot="10800000" flipH="1">
            <a:off x="2052637" y="3754437"/>
            <a:ext cx="1588" cy="193676"/>
          </a:xfrm>
          <a:prstGeom prst="straightConnector1">
            <a:avLst/>
          </a:prstGeom>
          <a:noFill/>
          <a:ln w="9525" cap="flat" cmpd="sng">
            <a:solidFill>
              <a:srgbClr val="000000"/>
            </a:solidFill>
            <a:prstDash val="solid"/>
            <a:round/>
            <a:headEnd type="none" w="sm" len="sm"/>
            <a:tailEnd type="none" w="sm" len="sm"/>
          </a:ln>
        </p:spPr>
      </p:cxnSp>
      <p:cxnSp>
        <p:nvCxnSpPr>
          <p:cNvPr id="1053" name="Google Shape;1053;p77"/>
          <p:cNvCxnSpPr/>
          <p:nvPr/>
        </p:nvCxnSpPr>
        <p:spPr>
          <a:xfrm rot="10800000" flipH="1">
            <a:off x="2349500" y="3754437"/>
            <a:ext cx="1588" cy="133351"/>
          </a:xfrm>
          <a:prstGeom prst="straightConnector1">
            <a:avLst/>
          </a:prstGeom>
          <a:noFill/>
          <a:ln w="9525" cap="flat" cmpd="sng">
            <a:solidFill>
              <a:srgbClr val="000000"/>
            </a:solidFill>
            <a:prstDash val="solid"/>
            <a:round/>
            <a:headEnd type="none" w="sm" len="sm"/>
            <a:tailEnd type="none" w="sm" len="sm"/>
          </a:ln>
        </p:spPr>
      </p:cxnSp>
      <p:cxnSp>
        <p:nvCxnSpPr>
          <p:cNvPr id="1054" name="Google Shape;1054;p77"/>
          <p:cNvCxnSpPr/>
          <p:nvPr/>
        </p:nvCxnSpPr>
        <p:spPr>
          <a:xfrm rot="10800000" flipH="1">
            <a:off x="2119312" y="5284787"/>
            <a:ext cx="1" cy="176213"/>
          </a:xfrm>
          <a:prstGeom prst="straightConnector1">
            <a:avLst/>
          </a:prstGeom>
          <a:noFill/>
          <a:ln w="9525" cap="flat" cmpd="sng">
            <a:solidFill>
              <a:srgbClr val="000000"/>
            </a:solidFill>
            <a:prstDash val="solid"/>
            <a:round/>
            <a:headEnd type="none" w="sm" len="sm"/>
            <a:tailEnd type="none" w="sm" len="sm"/>
          </a:ln>
        </p:spPr>
      </p:cxnSp>
      <p:cxnSp>
        <p:nvCxnSpPr>
          <p:cNvPr id="1055" name="Google Shape;1055;p77"/>
          <p:cNvCxnSpPr/>
          <p:nvPr/>
        </p:nvCxnSpPr>
        <p:spPr>
          <a:xfrm rot="10800000" flipH="1">
            <a:off x="2355849" y="5284787"/>
            <a:ext cx="1589" cy="185738"/>
          </a:xfrm>
          <a:prstGeom prst="straightConnector1">
            <a:avLst/>
          </a:prstGeom>
          <a:noFill/>
          <a:ln w="9525" cap="flat" cmpd="sng">
            <a:solidFill>
              <a:srgbClr val="000000"/>
            </a:solidFill>
            <a:prstDash val="solid"/>
            <a:round/>
            <a:headEnd type="none" w="sm" len="sm"/>
            <a:tailEnd type="none" w="sm" len="sm"/>
          </a:ln>
        </p:spPr>
      </p:cxnSp>
      <p:sp>
        <p:nvSpPr>
          <p:cNvPr id="1056" name="Google Shape;1056;p77"/>
          <p:cNvSpPr txBox="1"/>
          <p:nvPr/>
        </p:nvSpPr>
        <p:spPr>
          <a:xfrm>
            <a:off x="1639887" y="5176837"/>
            <a:ext cx="127001" cy="127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00"/>
              <a:buFont typeface="Arial"/>
              <a:buNone/>
            </a:pPr>
            <a:r>
              <a:rPr lang="en-US" sz="600" b="1" i="0" u="none" strike="noStrike" cap="none">
                <a:solidFill>
                  <a:srgbClr val="000000"/>
                </a:solidFill>
                <a:latin typeface="Arial"/>
                <a:ea typeface="Arial"/>
                <a:cs typeface="Arial"/>
                <a:sym typeface="Arial"/>
              </a:rPr>
              <a:t>K</a:t>
            </a:r>
            <a:r>
              <a:rPr lang="en-US" sz="600" b="1" i="0" u="none" strike="noStrike" cap="none" baseline="30000">
                <a:solidFill>
                  <a:srgbClr val="000000"/>
                </a:solidFill>
                <a:latin typeface="Arial"/>
                <a:ea typeface="Arial"/>
                <a:cs typeface="Arial"/>
                <a:sym typeface="Arial"/>
              </a:rPr>
              <a:t>+</a:t>
            </a:r>
            <a:endParaRPr/>
          </a:p>
        </p:txBody>
      </p:sp>
      <p:sp>
        <p:nvSpPr>
          <p:cNvPr id="1057" name="Google Shape;1057;p77"/>
          <p:cNvSpPr txBox="1"/>
          <p:nvPr/>
        </p:nvSpPr>
        <p:spPr>
          <a:xfrm>
            <a:off x="2087562" y="5178425"/>
            <a:ext cx="127001" cy="1270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00"/>
              <a:buFont typeface="Arial"/>
              <a:buNone/>
            </a:pPr>
            <a:r>
              <a:rPr lang="en-US" sz="600" b="1" i="0" u="none" strike="noStrike" cap="none">
                <a:solidFill>
                  <a:srgbClr val="000000"/>
                </a:solidFill>
                <a:latin typeface="Arial"/>
                <a:ea typeface="Arial"/>
                <a:cs typeface="Arial"/>
                <a:sym typeface="Arial"/>
              </a:rPr>
              <a:t>H</a:t>
            </a:r>
            <a:r>
              <a:rPr lang="en-US" sz="600" b="1" i="0" u="none" strike="noStrike" cap="none" baseline="30000">
                <a:solidFill>
                  <a:srgbClr val="000000"/>
                </a:solidFill>
                <a:latin typeface="Arial"/>
                <a:ea typeface="Arial"/>
                <a:cs typeface="Arial"/>
                <a:sym typeface="Arial"/>
              </a:rPr>
              <a:t>+</a:t>
            </a:r>
            <a:endParaRPr/>
          </a:p>
        </p:txBody>
      </p:sp>
      <p:sp>
        <p:nvSpPr>
          <p:cNvPr id="1058" name="Google Shape;1058;p77"/>
          <p:cNvSpPr txBox="1"/>
          <p:nvPr/>
        </p:nvSpPr>
        <p:spPr>
          <a:xfrm>
            <a:off x="2006600" y="5002212"/>
            <a:ext cx="441772" cy="127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00"/>
              <a:buFont typeface="Arial"/>
              <a:buNone/>
            </a:pPr>
            <a:r>
              <a:rPr lang="en-US" sz="600" b="1" i="0" u="none" strike="noStrike" cap="none">
                <a:solidFill>
                  <a:srgbClr val="000000"/>
                </a:solidFill>
                <a:latin typeface="Arial"/>
                <a:ea typeface="Arial"/>
                <a:cs typeface="Arial"/>
                <a:sym typeface="Arial"/>
              </a:rPr>
              <a:t>(a) Acidosis</a:t>
            </a:r>
            <a:endParaRPr/>
          </a:p>
        </p:txBody>
      </p:sp>
      <p:sp>
        <p:nvSpPr>
          <p:cNvPr id="1059" name="Google Shape;1059;p77"/>
          <p:cNvSpPr txBox="1"/>
          <p:nvPr/>
        </p:nvSpPr>
        <p:spPr>
          <a:xfrm>
            <a:off x="2062162" y="6534150"/>
            <a:ext cx="462943" cy="1270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00"/>
              <a:buFont typeface="Arial"/>
              <a:buNone/>
            </a:pPr>
            <a:r>
              <a:rPr lang="en-US" sz="600" b="1" i="0" u="none" strike="noStrike" cap="none">
                <a:solidFill>
                  <a:srgbClr val="000000"/>
                </a:solidFill>
                <a:latin typeface="Arial"/>
                <a:ea typeface="Arial"/>
                <a:cs typeface="Arial"/>
                <a:sym typeface="Arial"/>
              </a:rPr>
              <a:t>(b) Alkalosis</a:t>
            </a:r>
            <a:endParaRPr/>
          </a:p>
        </p:txBody>
      </p:sp>
      <p:cxnSp>
        <p:nvCxnSpPr>
          <p:cNvPr id="1060" name="Google Shape;1060;p77"/>
          <p:cNvCxnSpPr/>
          <p:nvPr/>
        </p:nvCxnSpPr>
        <p:spPr>
          <a:xfrm rot="10800000" flipH="1">
            <a:off x="1634489" y="3755072"/>
            <a:ext cx="1" cy="90488"/>
          </a:xfrm>
          <a:prstGeom prst="straightConnector1">
            <a:avLst/>
          </a:prstGeom>
          <a:noFill/>
          <a:ln w="9525" cap="flat" cmpd="sng">
            <a:solidFill>
              <a:srgbClr val="000000"/>
            </a:solidFill>
            <a:prstDash val="solid"/>
            <a:round/>
            <a:headEnd type="none" w="sm" len="sm"/>
            <a:tailEnd type="none" w="sm" len="sm"/>
          </a:ln>
        </p:spPr>
      </p:cxnSp>
      <p:cxnSp>
        <p:nvCxnSpPr>
          <p:cNvPr id="1061" name="Google Shape;1061;p77"/>
          <p:cNvCxnSpPr/>
          <p:nvPr/>
        </p:nvCxnSpPr>
        <p:spPr>
          <a:xfrm rot="10800000" flipH="1">
            <a:off x="1674177" y="5299709"/>
            <a:ext cx="1" cy="119064"/>
          </a:xfrm>
          <a:prstGeom prst="straightConnector1">
            <a:avLst/>
          </a:prstGeom>
          <a:noFill/>
          <a:ln w="9525" cap="flat" cmpd="sng">
            <a:solidFill>
              <a:srgbClr val="000000"/>
            </a:solidFill>
            <a:prstDash val="solid"/>
            <a:round/>
            <a:headEnd type="none" w="sm" len="sm"/>
            <a:tailEnd type="none" w="sm" len="sm"/>
          </a:ln>
        </p:spPr>
      </p:cxnSp>
      <p:sp>
        <p:nvSpPr>
          <p:cNvPr id="1062" name="Google Shape;1062;p77"/>
          <p:cNvSpPr txBox="1"/>
          <p:nvPr/>
        </p:nvSpPr>
        <p:spPr>
          <a:xfrm>
            <a:off x="655319" y="3398837"/>
            <a:ext cx="4718686" cy="165564"/>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500"/>
              <a:buFont typeface="Arial"/>
              <a:buNone/>
            </a:pPr>
            <a:r>
              <a:rPr lang="en-US" sz="500" b="0" i="0" u="none" strike="noStrike" cap="none">
                <a:solidFill>
                  <a:srgbClr val="000000"/>
                </a:solidFill>
                <a:latin typeface="Arial"/>
                <a:ea typeface="Arial"/>
                <a:cs typeface="Arial"/>
                <a:sym typeface="Arial"/>
              </a:rPr>
              <a:t>Copyright © The McGraw-Hill Companies, Inc. Permission required for reproduction or display.</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66"/>
        <p:cNvGrpSpPr/>
        <p:nvPr/>
      </p:nvGrpSpPr>
      <p:grpSpPr>
        <a:xfrm>
          <a:off x="0" y="0"/>
          <a:ext cx="0" cy="0"/>
          <a:chOff x="0" y="0"/>
          <a:chExt cx="0" cy="0"/>
        </a:xfrm>
      </p:grpSpPr>
      <p:sp>
        <p:nvSpPr>
          <p:cNvPr id="1067" name="Google Shape;1067;p78"/>
          <p:cNvSpPr txBox="1">
            <a:spLocks noGrp="1"/>
          </p:cNvSpPr>
          <p:nvPr>
            <p:ph type="sldNum" idx="4294967295"/>
          </p:nvPr>
        </p:nvSpPr>
        <p:spPr>
          <a:xfrm>
            <a:off x="8842092" y="6324600"/>
            <a:ext cx="301908" cy="288824"/>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1">
                <a:solidFill>
                  <a:srgbClr val="000000"/>
                </a:solidFill>
              </a:rPr>
              <a:t>17</a:t>
            </a:fld>
            <a:endParaRPr/>
          </a:p>
        </p:txBody>
      </p:sp>
      <p:sp>
        <p:nvSpPr>
          <p:cNvPr id="1068" name="Google Shape;1068;p78"/>
          <p:cNvSpPr txBox="1">
            <a:spLocks noGrp="1"/>
          </p:cNvSpPr>
          <p:nvPr>
            <p:ph type="title" idx="4294967295"/>
          </p:nvPr>
        </p:nvSpPr>
        <p:spPr>
          <a:xfrm>
            <a:off x="-1" y="0"/>
            <a:ext cx="9144002" cy="1219200"/>
          </a:xfrm>
          <a:prstGeom prst="rect">
            <a:avLst/>
          </a:prstGeom>
          <a:noFill/>
          <a:ln>
            <a:noFill/>
          </a:ln>
        </p:spPr>
        <p:txBody>
          <a:bodyPr spcFirstLastPara="1" wrap="square" lIns="45700" tIns="45700" rIns="45700" bIns="45700" anchor="ctr" anchorCtr="0">
            <a:normAutofit/>
          </a:bodyPr>
          <a:lstStyle/>
          <a:p>
            <a:pPr marL="0" marR="0" lvl="0" indent="0" algn="ctr" rtl="0">
              <a:lnSpc>
                <a:spcPct val="100000"/>
              </a:lnSpc>
              <a:spcBef>
                <a:spcPts val="0"/>
              </a:spcBef>
              <a:spcAft>
                <a:spcPts val="0"/>
              </a:spcAft>
              <a:buClr>
                <a:srgbClr val="000000"/>
              </a:buClr>
              <a:buSzPts val="4400"/>
              <a:buFont typeface="Arial"/>
              <a:buNone/>
            </a:pPr>
            <a:r>
              <a:rPr lang="en-US" sz="4400" b="1"/>
              <a:t>Disorders of Acid-Base Balances</a:t>
            </a:r>
            <a:endParaRPr/>
          </a:p>
        </p:txBody>
      </p:sp>
      <p:sp>
        <p:nvSpPr>
          <p:cNvPr id="1069" name="Google Shape;1069;p78"/>
          <p:cNvSpPr txBox="1">
            <a:spLocks noGrp="1"/>
          </p:cNvSpPr>
          <p:nvPr>
            <p:ph type="body" idx="4294967295"/>
          </p:nvPr>
        </p:nvSpPr>
        <p:spPr>
          <a:xfrm>
            <a:off x="609600" y="1143000"/>
            <a:ext cx="8153400" cy="5715000"/>
          </a:xfrm>
          <a:prstGeom prst="rect">
            <a:avLst/>
          </a:prstGeom>
          <a:noFill/>
          <a:ln>
            <a:noFill/>
          </a:ln>
        </p:spPr>
        <p:txBody>
          <a:bodyPr spcFirstLastPara="1" wrap="square" lIns="45700" tIns="45700" rIns="45700" bIns="45700" anchor="t" anchorCtr="0">
            <a:normAutofit/>
          </a:bodyPr>
          <a:lstStyle/>
          <a:p>
            <a:pPr marL="342900" lvl="0" indent="-342900" algn="l" rtl="0">
              <a:lnSpc>
                <a:spcPct val="100000"/>
              </a:lnSpc>
              <a:spcBef>
                <a:spcPts val="0"/>
              </a:spcBef>
              <a:spcAft>
                <a:spcPts val="0"/>
              </a:spcAft>
              <a:buClr>
                <a:srgbClr val="000000"/>
              </a:buClr>
              <a:buSzPts val="2800"/>
              <a:buFont typeface="Arial"/>
              <a:buChar char="•"/>
            </a:pPr>
            <a:r>
              <a:rPr lang="en-US" sz="2800">
                <a:solidFill>
                  <a:srgbClr val="000000"/>
                </a:solidFill>
              </a:rPr>
              <a:t>acid-base imbalances fall into two categories:</a:t>
            </a:r>
            <a:endParaRPr/>
          </a:p>
          <a:p>
            <a:pPr marL="742950" lvl="1" indent="-285750" algn="l" rtl="0">
              <a:lnSpc>
                <a:spcPct val="100000"/>
              </a:lnSpc>
              <a:spcBef>
                <a:spcPts val="0"/>
              </a:spcBef>
              <a:spcAft>
                <a:spcPts val="0"/>
              </a:spcAft>
              <a:buClr>
                <a:srgbClr val="000000"/>
              </a:buClr>
              <a:buSzPts val="2400"/>
              <a:buFont typeface="Arial"/>
              <a:buChar char="–"/>
            </a:pPr>
            <a:r>
              <a:rPr lang="en-US" b="1">
                <a:solidFill>
                  <a:srgbClr val="000000"/>
                </a:solidFill>
              </a:rPr>
              <a:t>respiratory</a:t>
            </a:r>
            <a:r>
              <a:rPr lang="en-US" b="0"/>
              <a:t> and </a:t>
            </a:r>
            <a:r>
              <a:rPr lang="en-US" b="1">
                <a:solidFill>
                  <a:srgbClr val="000000"/>
                </a:solidFill>
              </a:rPr>
              <a:t>metabolic</a:t>
            </a:r>
            <a:endParaRPr/>
          </a:p>
          <a:p>
            <a:pPr marL="285750" lvl="1" indent="171450" algn="l" rtl="0">
              <a:lnSpc>
                <a:spcPct val="100000"/>
              </a:lnSpc>
              <a:spcBef>
                <a:spcPts val="0"/>
              </a:spcBef>
              <a:spcAft>
                <a:spcPts val="0"/>
              </a:spcAft>
              <a:buClr>
                <a:srgbClr val="000000"/>
              </a:buClr>
              <a:buSzPts val="2400"/>
              <a:buFont typeface="Arial"/>
              <a:buNone/>
            </a:pPr>
            <a:endParaRPr b="1">
              <a:solidFill>
                <a:srgbClr val="000000"/>
              </a:solidFill>
            </a:endParaRPr>
          </a:p>
          <a:p>
            <a:pPr marL="342900" lvl="0" indent="-342900" algn="l" rtl="0">
              <a:lnSpc>
                <a:spcPct val="100000"/>
              </a:lnSpc>
              <a:spcBef>
                <a:spcPts val="600"/>
              </a:spcBef>
              <a:spcAft>
                <a:spcPts val="0"/>
              </a:spcAft>
              <a:buClr>
                <a:srgbClr val="000000"/>
              </a:buClr>
              <a:buSzPts val="2800"/>
              <a:buFont typeface="Arial"/>
              <a:buChar char="•"/>
            </a:pPr>
            <a:r>
              <a:rPr lang="en-US" sz="2800" b="1">
                <a:solidFill>
                  <a:srgbClr val="000000"/>
                </a:solidFill>
              </a:rPr>
              <a:t>respiratory acidosis</a:t>
            </a:r>
            <a:endParaRPr sz="2400"/>
          </a:p>
          <a:p>
            <a:pPr marL="742950" lvl="1" indent="-285750" algn="l" rtl="0">
              <a:lnSpc>
                <a:spcPct val="100000"/>
              </a:lnSpc>
              <a:spcBef>
                <a:spcPts val="0"/>
              </a:spcBef>
              <a:spcAft>
                <a:spcPts val="0"/>
              </a:spcAft>
              <a:buClr>
                <a:srgbClr val="000000"/>
              </a:buClr>
              <a:buSzPts val="2400"/>
              <a:buFont typeface="Arial"/>
              <a:buChar char="–"/>
            </a:pPr>
            <a:r>
              <a:rPr lang="en-US">
                <a:solidFill>
                  <a:srgbClr val="000000"/>
                </a:solidFill>
              </a:rPr>
              <a:t>occurs when rate of alveolar ventilation fails to keep pace with the body’s rate of CO</a:t>
            </a:r>
            <a:r>
              <a:rPr lang="en-US" baseline="-25000"/>
              <a:t>2</a:t>
            </a:r>
            <a:r>
              <a:rPr lang="en-US">
                <a:solidFill>
                  <a:srgbClr val="000000"/>
                </a:solidFill>
              </a:rPr>
              <a:t> production</a:t>
            </a:r>
            <a:endParaRPr/>
          </a:p>
          <a:p>
            <a:pPr marL="742950" lvl="1" indent="-285750" algn="l" rtl="0">
              <a:lnSpc>
                <a:spcPct val="100000"/>
              </a:lnSpc>
              <a:spcBef>
                <a:spcPts val="0"/>
              </a:spcBef>
              <a:spcAft>
                <a:spcPts val="0"/>
              </a:spcAft>
              <a:buClr>
                <a:srgbClr val="000000"/>
              </a:buClr>
              <a:buSzPts val="2400"/>
              <a:buFont typeface="Arial"/>
              <a:buChar char="–"/>
            </a:pPr>
            <a:r>
              <a:rPr lang="en-US">
                <a:solidFill>
                  <a:srgbClr val="000000"/>
                </a:solidFill>
              </a:rPr>
              <a:t>carbon dioxide accumulates in the ECF and lowers its pH</a:t>
            </a:r>
            <a:endParaRPr/>
          </a:p>
          <a:p>
            <a:pPr marL="742950" lvl="1" indent="-285750" algn="l" rtl="0">
              <a:lnSpc>
                <a:spcPct val="100000"/>
              </a:lnSpc>
              <a:spcBef>
                <a:spcPts val="0"/>
              </a:spcBef>
              <a:spcAft>
                <a:spcPts val="0"/>
              </a:spcAft>
              <a:buClr>
                <a:srgbClr val="000000"/>
              </a:buClr>
              <a:buSzPts val="2400"/>
              <a:buFont typeface="Arial"/>
              <a:buChar char="–"/>
            </a:pPr>
            <a:r>
              <a:rPr lang="en-US">
                <a:solidFill>
                  <a:srgbClr val="000000"/>
                </a:solidFill>
              </a:rPr>
              <a:t>occurs in emphysema where there is a severe reduction of functional alveoli</a:t>
            </a:r>
            <a:endParaRPr/>
          </a:p>
          <a:p>
            <a:pPr marL="742950" lvl="1" indent="-133350" algn="l" rtl="0">
              <a:lnSpc>
                <a:spcPct val="100000"/>
              </a:lnSpc>
              <a:spcBef>
                <a:spcPts val="0"/>
              </a:spcBef>
              <a:spcAft>
                <a:spcPts val="0"/>
              </a:spcAft>
              <a:buClr>
                <a:srgbClr val="000000"/>
              </a:buClr>
              <a:buSzPts val="2400"/>
              <a:buFont typeface="Arial"/>
              <a:buNone/>
            </a:pPr>
            <a:endParaRPr>
              <a:solidFill>
                <a:srgbClr val="000000"/>
              </a:solidFill>
            </a:endParaRPr>
          </a:p>
          <a:p>
            <a:pPr marL="342900" lvl="0" indent="-342900" algn="l" rtl="0">
              <a:lnSpc>
                <a:spcPct val="100000"/>
              </a:lnSpc>
              <a:spcBef>
                <a:spcPts val="600"/>
              </a:spcBef>
              <a:spcAft>
                <a:spcPts val="0"/>
              </a:spcAft>
              <a:buClr>
                <a:srgbClr val="000000"/>
              </a:buClr>
              <a:buSzPts val="2800"/>
              <a:buFont typeface="Arial"/>
              <a:buChar char="•"/>
            </a:pPr>
            <a:r>
              <a:rPr lang="en-US" sz="2800" b="1">
                <a:solidFill>
                  <a:srgbClr val="000000"/>
                </a:solidFill>
              </a:rPr>
              <a:t>respiratory alkalosis </a:t>
            </a:r>
            <a:endParaRPr sz="2400"/>
          </a:p>
          <a:p>
            <a:pPr marL="742950" lvl="1" indent="-285750" algn="l" rtl="0">
              <a:lnSpc>
                <a:spcPct val="100000"/>
              </a:lnSpc>
              <a:spcBef>
                <a:spcPts val="0"/>
              </a:spcBef>
              <a:spcAft>
                <a:spcPts val="0"/>
              </a:spcAft>
              <a:buClr>
                <a:srgbClr val="000000"/>
              </a:buClr>
              <a:buSzPts val="2400"/>
              <a:buFont typeface="Arial"/>
              <a:buChar char="–"/>
            </a:pPr>
            <a:r>
              <a:rPr lang="en-US">
                <a:solidFill>
                  <a:srgbClr val="000000"/>
                </a:solidFill>
              </a:rPr>
              <a:t>results from hyperventilation</a:t>
            </a:r>
            <a:endParaRPr/>
          </a:p>
          <a:p>
            <a:pPr marL="742950" lvl="1" indent="-285750" algn="l" rtl="0">
              <a:lnSpc>
                <a:spcPct val="100000"/>
              </a:lnSpc>
              <a:spcBef>
                <a:spcPts val="0"/>
              </a:spcBef>
              <a:spcAft>
                <a:spcPts val="0"/>
              </a:spcAft>
              <a:buClr>
                <a:srgbClr val="000000"/>
              </a:buClr>
              <a:buSzPts val="2400"/>
              <a:buFont typeface="Arial"/>
              <a:buChar char="–"/>
            </a:pPr>
            <a:r>
              <a:rPr lang="en-US">
                <a:solidFill>
                  <a:srgbClr val="000000"/>
                </a:solidFill>
              </a:rPr>
              <a:t>CO</a:t>
            </a:r>
            <a:r>
              <a:rPr lang="en-US" baseline="-25000"/>
              <a:t>2</a:t>
            </a:r>
            <a:r>
              <a:rPr lang="en-US">
                <a:solidFill>
                  <a:srgbClr val="000000"/>
                </a:solidFill>
              </a:rPr>
              <a:t> eliminated faster than it is produced</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73"/>
        <p:cNvGrpSpPr/>
        <p:nvPr/>
      </p:nvGrpSpPr>
      <p:grpSpPr>
        <a:xfrm>
          <a:off x="0" y="0"/>
          <a:ext cx="0" cy="0"/>
          <a:chOff x="0" y="0"/>
          <a:chExt cx="0" cy="0"/>
        </a:xfrm>
      </p:grpSpPr>
      <p:sp>
        <p:nvSpPr>
          <p:cNvPr id="1074" name="Google Shape;1074;p79"/>
          <p:cNvSpPr txBox="1">
            <a:spLocks noGrp="1"/>
          </p:cNvSpPr>
          <p:nvPr>
            <p:ph type="sldNum" idx="4294967295"/>
          </p:nvPr>
        </p:nvSpPr>
        <p:spPr>
          <a:xfrm>
            <a:off x="8842092" y="6324600"/>
            <a:ext cx="301908" cy="288824"/>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1">
                <a:solidFill>
                  <a:srgbClr val="000000"/>
                </a:solidFill>
              </a:rPr>
              <a:t>18</a:t>
            </a:fld>
            <a:endParaRPr/>
          </a:p>
        </p:txBody>
      </p:sp>
      <p:sp>
        <p:nvSpPr>
          <p:cNvPr id="1075" name="Google Shape;1075;p79"/>
          <p:cNvSpPr txBox="1">
            <a:spLocks noGrp="1"/>
          </p:cNvSpPr>
          <p:nvPr>
            <p:ph type="title" idx="4294967295"/>
          </p:nvPr>
        </p:nvSpPr>
        <p:spPr>
          <a:xfrm>
            <a:off x="-1" y="304800"/>
            <a:ext cx="9144002" cy="1066800"/>
          </a:xfrm>
          <a:prstGeom prst="rect">
            <a:avLst/>
          </a:prstGeom>
          <a:noFill/>
          <a:ln>
            <a:noFill/>
          </a:ln>
        </p:spPr>
        <p:txBody>
          <a:bodyPr spcFirstLastPara="1" wrap="square" lIns="45700" tIns="45700" rIns="45700" bIns="45700" anchor="ctr" anchorCtr="0">
            <a:normAutofit/>
          </a:bodyPr>
          <a:lstStyle/>
          <a:p>
            <a:pPr marL="0" marR="0" lvl="0" indent="0" algn="ctr" rtl="0">
              <a:lnSpc>
                <a:spcPct val="100000"/>
              </a:lnSpc>
              <a:spcBef>
                <a:spcPts val="0"/>
              </a:spcBef>
              <a:spcAft>
                <a:spcPts val="0"/>
              </a:spcAft>
              <a:buClr>
                <a:srgbClr val="000000"/>
              </a:buClr>
              <a:buSzPts val="4400"/>
              <a:buFont typeface="Arial"/>
              <a:buNone/>
            </a:pPr>
            <a:r>
              <a:rPr lang="en-US" sz="4400" b="1"/>
              <a:t>Disorders of Acid-Base Balances</a:t>
            </a:r>
            <a:endParaRPr/>
          </a:p>
        </p:txBody>
      </p:sp>
      <p:sp>
        <p:nvSpPr>
          <p:cNvPr id="1076" name="Google Shape;1076;p79"/>
          <p:cNvSpPr txBox="1">
            <a:spLocks noGrp="1"/>
          </p:cNvSpPr>
          <p:nvPr>
            <p:ph type="body" idx="4294967295"/>
          </p:nvPr>
        </p:nvSpPr>
        <p:spPr>
          <a:xfrm>
            <a:off x="457200" y="1447800"/>
            <a:ext cx="8305800" cy="4876800"/>
          </a:xfrm>
          <a:prstGeom prst="rect">
            <a:avLst/>
          </a:prstGeom>
          <a:noFill/>
          <a:ln>
            <a:noFill/>
          </a:ln>
        </p:spPr>
        <p:txBody>
          <a:bodyPr spcFirstLastPara="1" wrap="square" lIns="45700" tIns="45700" rIns="45700" bIns="45700" anchor="t" anchorCtr="0">
            <a:normAutofit/>
          </a:bodyPr>
          <a:lstStyle/>
          <a:p>
            <a:pPr marL="342900" lvl="0" indent="-342900" algn="l" rtl="0">
              <a:lnSpc>
                <a:spcPct val="100000"/>
              </a:lnSpc>
              <a:spcBef>
                <a:spcPts val="0"/>
              </a:spcBef>
              <a:spcAft>
                <a:spcPts val="0"/>
              </a:spcAft>
              <a:buClr>
                <a:srgbClr val="000000"/>
              </a:buClr>
              <a:buSzPts val="2800"/>
              <a:buFont typeface="Arial"/>
              <a:buChar char="•"/>
            </a:pPr>
            <a:r>
              <a:rPr lang="en-US" sz="2800" b="1">
                <a:solidFill>
                  <a:srgbClr val="000000"/>
                </a:solidFill>
              </a:rPr>
              <a:t>metabolic acidosis</a:t>
            </a:r>
            <a:endParaRPr/>
          </a:p>
          <a:p>
            <a:pPr marL="742950" lvl="1" indent="-285750" algn="l" rtl="0">
              <a:lnSpc>
                <a:spcPct val="100000"/>
              </a:lnSpc>
              <a:spcBef>
                <a:spcPts val="0"/>
              </a:spcBef>
              <a:spcAft>
                <a:spcPts val="0"/>
              </a:spcAft>
              <a:buClr>
                <a:srgbClr val="000000"/>
              </a:buClr>
              <a:buSzPts val="2400"/>
              <a:buFont typeface="Arial"/>
              <a:buChar char="–"/>
            </a:pPr>
            <a:r>
              <a:rPr lang="en-US">
                <a:solidFill>
                  <a:srgbClr val="000000"/>
                </a:solidFill>
              </a:rPr>
              <a:t>increased production of organic acids such as lactic acid in anaerobic fermentation, and ketone bodies seen in alcoholism, and diabetes mellitus</a:t>
            </a:r>
            <a:endParaRPr/>
          </a:p>
          <a:p>
            <a:pPr marL="742950" lvl="1" indent="-285750" algn="l" rtl="0">
              <a:lnSpc>
                <a:spcPct val="100000"/>
              </a:lnSpc>
              <a:spcBef>
                <a:spcPts val="0"/>
              </a:spcBef>
              <a:spcAft>
                <a:spcPts val="0"/>
              </a:spcAft>
              <a:buClr>
                <a:srgbClr val="000000"/>
              </a:buClr>
              <a:buSzPts val="2400"/>
              <a:buFont typeface="Arial"/>
              <a:buChar char="–"/>
            </a:pPr>
            <a:r>
              <a:rPr lang="en-US">
                <a:solidFill>
                  <a:srgbClr val="000000"/>
                </a:solidFill>
              </a:rPr>
              <a:t>ingestion of acidic drugs (aspirin)</a:t>
            </a:r>
            <a:endParaRPr/>
          </a:p>
          <a:p>
            <a:pPr marL="742950" lvl="1" indent="-285750" algn="l" rtl="0">
              <a:lnSpc>
                <a:spcPct val="100000"/>
              </a:lnSpc>
              <a:spcBef>
                <a:spcPts val="0"/>
              </a:spcBef>
              <a:spcAft>
                <a:spcPts val="0"/>
              </a:spcAft>
              <a:buClr>
                <a:srgbClr val="000000"/>
              </a:buClr>
              <a:buSzPts val="2400"/>
              <a:buFont typeface="Arial"/>
              <a:buChar char="–"/>
            </a:pPr>
            <a:r>
              <a:rPr lang="en-US">
                <a:solidFill>
                  <a:srgbClr val="000000"/>
                </a:solidFill>
              </a:rPr>
              <a:t>loss of base due to chronic diarrhea, laxative overuse</a:t>
            </a:r>
            <a:endParaRPr/>
          </a:p>
          <a:p>
            <a:pPr marL="742950" lvl="1" indent="-133350" algn="l" rtl="0">
              <a:lnSpc>
                <a:spcPct val="100000"/>
              </a:lnSpc>
              <a:spcBef>
                <a:spcPts val="0"/>
              </a:spcBef>
              <a:spcAft>
                <a:spcPts val="0"/>
              </a:spcAft>
              <a:buClr>
                <a:srgbClr val="000000"/>
              </a:buClr>
              <a:buSzPts val="2400"/>
              <a:buFont typeface="Arial"/>
              <a:buNone/>
            </a:pPr>
            <a:endParaRPr>
              <a:solidFill>
                <a:srgbClr val="000000"/>
              </a:solidFill>
            </a:endParaRPr>
          </a:p>
          <a:p>
            <a:pPr marL="342900" lvl="0" indent="-342900" algn="l" rtl="0">
              <a:lnSpc>
                <a:spcPct val="90000"/>
              </a:lnSpc>
              <a:spcBef>
                <a:spcPts val="600"/>
              </a:spcBef>
              <a:spcAft>
                <a:spcPts val="0"/>
              </a:spcAft>
              <a:buClr>
                <a:srgbClr val="000000"/>
              </a:buClr>
              <a:buSzPts val="2800"/>
              <a:buFont typeface="Arial"/>
              <a:buChar char="•"/>
            </a:pPr>
            <a:r>
              <a:rPr lang="en-US" sz="2800" b="1">
                <a:solidFill>
                  <a:srgbClr val="000000"/>
                </a:solidFill>
              </a:rPr>
              <a:t>metabolic alkalosis</a:t>
            </a:r>
            <a:endParaRPr/>
          </a:p>
          <a:p>
            <a:pPr marL="742950" lvl="1" indent="-285750" algn="l" rtl="0">
              <a:lnSpc>
                <a:spcPct val="90000"/>
              </a:lnSpc>
              <a:spcBef>
                <a:spcPts val="0"/>
              </a:spcBef>
              <a:spcAft>
                <a:spcPts val="0"/>
              </a:spcAft>
              <a:buClr>
                <a:srgbClr val="000000"/>
              </a:buClr>
              <a:buSzPts val="2400"/>
              <a:buFont typeface="Arial"/>
              <a:buChar char="–"/>
            </a:pPr>
            <a:r>
              <a:rPr lang="en-US">
                <a:solidFill>
                  <a:srgbClr val="000000"/>
                </a:solidFill>
              </a:rPr>
              <a:t>rare, but can result from:</a:t>
            </a:r>
            <a:endParaRPr/>
          </a:p>
          <a:p>
            <a:pPr marL="742950" lvl="1" indent="-285750" algn="l" rtl="0">
              <a:lnSpc>
                <a:spcPct val="90000"/>
              </a:lnSpc>
              <a:spcBef>
                <a:spcPts val="0"/>
              </a:spcBef>
              <a:spcAft>
                <a:spcPts val="0"/>
              </a:spcAft>
              <a:buClr>
                <a:srgbClr val="000000"/>
              </a:buClr>
              <a:buSzPts val="2400"/>
              <a:buFont typeface="Arial"/>
              <a:buChar char="–"/>
            </a:pPr>
            <a:r>
              <a:rPr lang="en-US">
                <a:solidFill>
                  <a:srgbClr val="000000"/>
                </a:solidFill>
              </a:rPr>
              <a:t>overuse of bicarbonates (antacids and IV bicarbonate solutions)</a:t>
            </a:r>
            <a:endParaRPr/>
          </a:p>
          <a:p>
            <a:pPr marL="742950" lvl="1" indent="-285750" algn="l" rtl="0">
              <a:lnSpc>
                <a:spcPct val="90000"/>
              </a:lnSpc>
              <a:spcBef>
                <a:spcPts val="0"/>
              </a:spcBef>
              <a:spcAft>
                <a:spcPts val="0"/>
              </a:spcAft>
              <a:buClr>
                <a:srgbClr val="000000"/>
              </a:buClr>
              <a:buSzPts val="2400"/>
              <a:buFont typeface="Arial"/>
              <a:buChar char="–"/>
            </a:pPr>
            <a:r>
              <a:rPr lang="en-US">
                <a:solidFill>
                  <a:srgbClr val="000000"/>
                </a:solidFill>
              </a:rPr>
              <a:t>loss of stomach acid (chronic vomiting)</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80"/>
        <p:cNvGrpSpPr/>
        <p:nvPr/>
      </p:nvGrpSpPr>
      <p:grpSpPr>
        <a:xfrm>
          <a:off x="0" y="0"/>
          <a:ext cx="0" cy="0"/>
          <a:chOff x="0" y="0"/>
          <a:chExt cx="0" cy="0"/>
        </a:xfrm>
      </p:grpSpPr>
      <p:sp>
        <p:nvSpPr>
          <p:cNvPr id="1081" name="Google Shape;1081;p80"/>
          <p:cNvSpPr txBox="1">
            <a:spLocks noGrp="1"/>
          </p:cNvSpPr>
          <p:nvPr>
            <p:ph type="sldNum" idx="4294967295"/>
          </p:nvPr>
        </p:nvSpPr>
        <p:spPr>
          <a:xfrm>
            <a:off x="8842092" y="6324600"/>
            <a:ext cx="301908" cy="288824"/>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1">
                <a:solidFill>
                  <a:srgbClr val="000000"/>
                </a:solidFill>
              </a:rPr>
              <a:t>19</a:t>
            </a:fld>
            <a:endParaRPr/>
          </a:p>
        </p:txBody>
      </p:sp>
      <p:sp>
        <p:nvSpPr>
          <p:cNvPr id="1082" name="Google Shape;1082;p80"/>
          <p:cNvSpPr txBox="1">
            <a:spLocks noGrp="1"/>
          </p:cNvSpPr>
          <p:nvPr>
            <p:ph type="title" idx="4294967295"/>
          </p:nvPr>
        </p:nvSpPr>
        <p:spPr>
          <a:xfrm>
            <a:off x="-1" y="457199"/>
            <a:ext cx="9144002" cy="1143002"/>
          </a:xfrm>
          <a:prstGeom prst="rect">
            <a:avLst/>
          </a:prstGeom>
          <a:noFill/>
          <a:ln>
            <a:noFill/>
          </a:ln>
        </p:spPr>
        <p:txBody>
          <a:bodyPr spcFirstLastPara="1" wrap="square" lIns="45700" tIns="45700" rIns="45700" bIns="45700" anchor="ctr" anchorCtr="0">
            <a:normAutofit/>
          </a:bodyPr>
          <a:lstStyle/>
          <a:p>
            <a:pPr marL="0" marR="0" lvl="0" indent="0" algn="ctr" rtl="0">
              <a:lnSpc>
                <a:spcPct val="100000"/>
              </a:lnSpc>
              <a:spcBef>
                <a:spcPts val="0"/>
              </a:spcBef>
              <a:spcAft>
                <a:spcPts val="0"/>
              </a:spcAft>
              <a:buClr>
                <a:srgbClr val="000000"/>
              </a:buClr>
              <a:buSzPts val="3696"/>
              <a:buFont typeface="Arial"/>
              <a:buNone/>
            </a:pPr>
            <a:r>
              <a:rPr lang="en-US" sz="3696" b="1"/>
              <a:t>Compensation for Acid-Base Imbalances</a:t>
            </a:r>
            <a:endParaRPr/>
          </a:p>
        </p:txBody>
      </p:sp>
      <p:sp>
        <p:nvSpPr>
          <p:cNvPr id="1083" name="Google Shape;1083;p80"/>
          <p:cNvSpPr txBox="1">
            <a:spLocks noGrp="1"/>
          </p:cNvSpPr>
          <p:nvPr>
            <p:ph type="body" idx="4294967295"/>
          </p:nvPr>
        </p:nvSpPr>
        <p:spPr>
          <a:xfrm>
            <a:off x="457200" y="2057399"/>
            <a:ext cx="8382000" cy="4572002"/>
          </a:xfrm>
          <a:prstGeom prst="rect">
            <a:avLst/>
          </a:prstGeom>
          <a:noFill/>
          <a:ln>
            <a:noFill/>
          </a:ln>
        </p:spPr>
        <p:txBody>
          <a:bodyPr spcFirstLastPara="1" wrap="square" lIns="45700" tIns="45700" rIns="45700" bIns="45700" anchor="t" anchorCtr="0">
            <a:normAutofit/>
          </a:bodyPr>
          <a:lstStyle/>
          <a:p>
            <a:pPr marL="342900" lvl="0" indent="-342900" algn="l" rtl="0">
              <a:lnSpc>
                <a:spcPct val="90000"/>
              </a:lnSpc>
              <a:spcBef>
                <a:spcPts val="0"/>
              </a:spcBef>
              <a:spcAft>
                <a:spcPts val="0"/>
              </a:spcAft>
              <a:buClr>
                <a:srgbClr val="000000"/>
              </a:buClr>
              <a:buSzPts val="3200"/>
              <a:buFont typeface="Arial"/>
              <a:buChar char="•"/>
            </a:pPr>
            <a:r>
              <a:rPr lang="en-US" sz="3200" b="1">
                <a:solidFill>
                  <a:srgbClr val="000000"/>
                </a:solidFill>
              </a:rPr>
              <a:t>compensated </a:t>
            </a:r>
            <a:r>
              <a:rPr lang="en-US" b="0"/>
              <a:t>acidosis or alkalosis</a:t>
            </a:r>
            <a:endParaRPr b="0"/>
          </a:p>
          <a:p>
            <a:pPr marL="742950" lvl="1" indent="-285750" algn="l" rtl="0">
              <a:lnSpc>
                <a:spcPct val="90000"/>
              </a:lnSpc>
              <a:spcBef>
                <a:spcPts val="0"/>
              </a:spcBef>
              <a:spcAft>
                <a:spcPts val="0"/>
              </a:spcAft>
              <a:buClr>
                <a:srgbClr val="000000"/>
              </a:buClr>
              <a:buSzPts val="2800"/>
              <a:buFont typeface="Arial"/>
              <a:buChar char="–"/>
            </a:pPr>
            <a:r>
              <a:rPr lang="en-US" sz="2800">
                <a:solidFill>
                  <a:srgbClr val="000000"/>
                </a:solidFill>
              </a:rPr>
              <a:t>either the </a:t>
            </a:r>
            <a:r>
              <a:rPr lang="en-US" b="1"/>
              <a:t>kidneys</a:t>
            </a:r>
            <a:r>
              <a:rPr lang="en-US" sz="2800">
                <a:solidFill>
                  <a:srgbClr val="000000"/>
                </a:solidFill>
              </a:rPr>
              <a:t> compensate for pH imbalances of </a:t>
            </a:r>
            <a:r>
              <a:rPr lang="en-US" b="1"/>
              <a:t>respiratory origin</a:t>
            </a:r>
            <a:r>
              <a:rPr lang="en-US" sz="2800">
                <a:solidFill>
                  <a:srgbClr val="000000"/>
                </a:solidFill>
              </a:rPr>
              <a:t>, or</a:t>
            </a:r>
            <a:endParaRPr/>
          </a:p>
          <a:p>
            <a:pPr marL="742950" lvl="1" indent="-285750" algn="l" rtl="0">
              <a:lnSpc>
                <a:spcPct val="90000"/>
              </a:lnSpc>
              <a:spcBef>
                <a:spcPts val="0"/>
              </a:spcBef>
              <a:spcAft>
                <a:spcPts val="0"/>
              </a:spcAft>
              <a:buClr>
                <a:srgbClr val="000000"/>
              </a:buClr>
              <a:buSzPts val="2800"/>
              <a:buFont typeface="Arial"/>
              <a:buChar char="–"/>
            </a:pPr>
            <a:r>
              <a:rPr lang="en-US" sz="2800">
                <a:solidFill>
                  <a:srgbClr val="000000"/>
                </a:solidFill>
              </a:rPr>
              <a:t>the </a:t>
            </a:r>
            <a:r>
              <a:rPr lang="en-US" b="1"/>
              <a:t>respiratory system </a:t>
            </a:r>
            <a:r>
              <a:rPr lang="en-US" sz="2800">
                <a:solidFill>
                  <a:srgbClr val="000000"/>
                </a:solidFill>
              </a:rPr>
              <a:t>compensates for pH imbalances of </a:t>
            </a:r>
            <a:r>
              <a:rPr lang="en-US" b="1"/>
              <a:t>metabolic origin</a:t>
            </a:r>
            <a:endParaRPr/>
          </a:p>
          <a:p>
            <a:pPr marL="742950" lvl="1" indent="-107950" algn="l" rtl="0">
              <a:lnSpc>
                <a:spcPct val="90000"/>
              </a:lnSpc>
              <a:spcBef>
                <a:spcPts val="0"/>
              </a:spcBef>
              <a:spcAft>
                <a:spcPts val="0"/>
              </a:spcAft>
              <a:buClr>
                <a:srgbClr val="000000"/>
              </a:buClr>
              <a:buSzPts val="2800"/>
              <a:buFont typeface="Arial"/>
              <a:buNone/>
            </a:pPr>
            <a:endParaRPr b="1"/>
          </a:p>
          <a:p>
            <a:pPr marL="342900" lvl="0" indent="-342900" algn="l" rtl="0">
              <a:lnSpc>
                <a:spcPct val="90000"/>
              </a:lnSpc>
              <a:spcBef>
                <a:spcPts val="700"/>
              </a:spcBef>
              <a:spcAft>
                <a:spcPts val="0"/>
              </a:spcAft>
              <a:buClr>
                <a:srgbClr val="000000"/>
              </a:buClr>
              <a:buSzPts val="3200"/>
              <a:buFont typeface="Arial"/>
              <a:buChar char="•"/>
            </a:pPr>
            <a:r>
              <a:rPr lang="en-US" sz="3200" b="1">
                <a:solidFill>
                  <a:srgbClr val="000000"/>
                </a:solidFill>
              </a:rPr>
              <a:t>uncompensated</a:t>
            </a:r>
            <a:r>
              <a:rPr lang="en-US" b="0"/>
              <a:t> acidosis or alkalosis</a:t>
            </a:r>
            <a:endParaRPr b="0"/>
          </a:p>
          <a:p>
            <a:pPr marL="742950" lvl="1" indent="-285750" algn="l" rtl="0">
              <a:lnSpc>
                <a:spcPct val="90000"/>
              </a:lnSpc>
              <a:spcBef>
                <a:spcPts val="0"/>
              </a:spcBef>
              <a:spcAft>
                <a:spcPts val="0"/>
              </a:spcAft>
              <a:buClr>
                <a:srgbClr val="000000"/>
              </a:buClr>
              <a:buSzPts val="2800"/>
              <a:buFont typeface="Arial"/>
              <a:buChar char="–"/>
            </a:pPr>
            <a:r>
              <a:rPr lang="en-US" sz="2800">
                <a:solidFill>
                  <a:srgbClr val="000000"/>
                </a:solidFill>
              </a:rPr>
              <a:t>a pH imbalance that the body cannot correct without clinical intervention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0"/>
        <p:cNvGrpSpPr/>
        <p:nvPr/>
      </p:nvGrpSpPr>
      <p:grpSpPr>
        <a:xfrm>
          <a:off x="0" y="0"/>
          <a:ext cx="0" cy="0"/>
          <a:chOff x="0" y="0"/>
          <a:chExt cx="0" cy="0"/>
        </a:xfrm>
      </p:grpSpPr>
      <p:sp>
        <p:nvSpPr>
          <p:cNvPr id="781" name="Google Shape;781;p63"/>
          <p:cNvSpPr txBox="1">
            <a:spLocks noGrp="1"/>
          </p:cNvSpPr>
          <p:nvPr>
            <p:ph type="title"/>
          </p:nvPr>
        </p:nvSpPr>
        <p:spPr>
          <a:xfrm>
            <a:off x="311698" y="273570"/>
            <a:ext cx="8520604" cy="572712"/>
          </a:xfrm>
          <a:prstGeom prst="rect">
            <a:avLst/>
          </a:prstGeom>
          <a:noFill/>
          <a:ln>
            <a:noFill/>
          </a:ln>
        </p:spPr>
        <p:txBody>
          <a:bodyPr spcFirstLastPara="1" wrap="square" lIns="91400" tIns="91400" rIns="91400" bIns="91400" anchor="t" anchorCtr="0">
            <a:normAutofit fontScale="90000"/>
          </a:bodyPr>
          <a:lstStyle/>
          <a:p>
            <a:pPr marL="0" marR="0" lvl="0" indent="0" algn="ctr" rtl="0">
              <a:lnSpc>
                <a:spcPct val="100000"/>
              </a:lnSpc>
              <a:spcBef>
                <a:spcPts val="0"/>
              </a:spcBef>
              <a:spcAft>
                <a:spcPts val="0"/>
              </a:spcAft>
              <a:buClr>
                <a:srgbClr val="000000"/>
              </a:buClr>
              <a:buSzPts val="2600"/>
              <a:buFont typeface="Georgia"/>
              <a:buNone/>
            </a:pPr>
            <a:r>
              <a:rPr lang="en-US" sz="2600" b="1">
                <a:latin typeface="Georgia"/>
                <a:ea typeface="Georgia"/>
                <a:cs typeface="Georgia"/>
                <a:sym typeface="Georgia"/>
              </a:rPr>
              <a:t>LEARNING OUTCOMES</a:t>
            </a:r>
            <a:endParaRPr/>
          </a:p>
        </p:txBody>
      </p:sp>
      <p:sp>
        <p:nvSpPr>
          <p:cNvPr id="782" name="Google Shape;782;p63"/>
          <p:cNvSpPr txBox="1">
            <a:spLocks noGrp="1"/>
          </p:cNvSpPr>
          <p:nvPr>
            <p:ph type="body" idx="1"/>
          </p:nvPr>
        </p:nvSpPr>
        <p:spPr>
          <a:xfrm>
            <a:off x="311698" y="1073096"/>
            <a:ext cx="8520604" cy="4387047"/>
          </a:xfrm>
          <a:prstGeom prst="rect">
            <a:avLst/>
          </a:prstGeom>
          <a:noFill/>
          <a:ln>
            <a:noFill/>
          </a:ln>
        </p:spPr>
        <p:txBody>
          <a:bodyPr spcFirstLastPara="1" wrap="square" lIns="91400" tIns="91400" rIns="91400" bIns="91400" anchor="t" anchorCtr="0">
            <a:normAutofit lnSpcReduction="10000"/>
          </a:bodyPr>
          <a:lstStyle/>
          <a:p>
            <a:pPr marL="0" lvl="0" indent="0" algn="just" rtl="0">
              <a:lnSpc>
                <a:spcPct val="100000"/>
              </a:lnSpc>
              <a:spcBef>
                <a:spcPts val="0"/>
              </a:spcBef>
              <a:spcAft>
                <a:spcPts val="0"/>
              </a:spcAft>
              <a:buClr>
                <a:srgbClr val="000000"/>
              </a:buClr>
              <a:buSzPts val="1679"/>
              <a:buFont typeface="Georgia"/>
              <a:buNone/>
            </a:pPr>
            <a:r>
              <a:rPr lang="en-US" sz="1679" b="1">
                <a:solidFill>
                  <a:srgbClr val="000000"/>
                </a:solidFill>
                <a:latin typeface="Georgia"/>
                <a:ea typeface="Georgia"/>
                <a:cs typeface="Georgia"/>
                <a:sym typeface="Georgia"/>
              </a:rPr>
              <a:t>As a result of the lesson you will be able to:</a:t>
            </a:r>
            <a:endParaRPr/>
          </a:p>
          <a:p>
            <a:pPr marL="0" lvl="0" indent="0" algn="just" rtl="0">
              <a:lnSpc>
                <a:spcPct val="100000"/>
              </a:lnSpc>
              <a:spcBef>
                <a:spcPts val="0"/>
              </a:spcBef>
              <a:spcAft>
                <a:spcPts val="0"/>
              </a:spcAft>
              <a:buClr>
                <a:srgbClr val="000000"/>
              </a:buClr>
              <a:buSzPts val="1679"/>
              <a:buFont typeface="Georgia"/>
              <a:buNone/>
            </a:pPr>
            <a:endParaRPr sz="1679" b="1">
              <a:solidFill>
                <a:srgbClr val="000000"/>
              </a:solidFill>
              <a:latin typeface="Georgia"/>
              <a:ea typeface="Georgia"/>
              <a:cs typeface="Georgia"/>
              <a:sym typeface="Georgia"/>
            </a:endParaRPr>
          </a:p>
          <a:p>
            <a:pPr marL="406272" lvl="0" indent="-325017" algn="just" rtl="0">
              <a:lnSpc>
                <a:spcPct val="100000"/>
              </a:lnSpc>
              <a:spcBef>
                <a:spcPts val="1900"/>
              </a:spcBef>
              <a:spcAft>
                <a:spcPts val="0"/>
              </a:spcAft>
              <a:buClr>
                <a:srgbClr val="000000"/>
              </a:buClr>
              <a:buSzPts val="1679"/>
              <a:buFont typeface="Georgia"/>
              <a:buChar char="❏"/>
            </a:pPr>
            <a:r>
              <a:rPr lang="en-US" sz="1679" b="1" i="1">
                <a:solidFill>
                  <a:srgbClr val="000000"/>
                </a:solidFill>
                <a:latin typeface="Georgia"/>
                <a:ea typeface="Georgia"/>
                <a:cs typeface="Georgia"/>
                <a:sym typeface="Georgia"/>
              </a:rPr>
              <a:t>Define buffer and write chemical equations for the bicarbonate, phosphate, and protein buffer systems; </a:t>
            </a:r>
            <a:endParaRPr/>
          </a:p>
          <a:p>
            <a:pPr marL="406272" lvl="0" indent="-325017" algn="just" rtl="0">
              <a:lnSpc>
                <a:spcPct val="100000"/>
              </a:lnSpc>
              <a:spcBef>
                <a:spcPts val="1900"/>
              </a:spcBef>
              <a:spcAft>
                <a:spcPts val="0"/>
              </a:spcAft>
              <a:buClr>
                <a:srgbClr val="000000"/>
              </a:buClr>
              <a:buSzPts val="1679"/>
              <a:buFont typeface="Georgia"/>
              <a:buChar char="❏"/>
            </a:pPr>
            <a:r>
              <a:rPr lang="en-US" sz="1679" b="1" i="1">
                <a:solidFill>
                  <a:srgbClr val="000000"/>
                </a:solidFill>
                <a:latin typeface="Georgia"/>
                <a:ea typeface="Georgia"/>
                <a:cs typeface="Georgia"/>
                <a:sym typeface="Georgia"/>
              </a:rPr>
              <a:t>Discuss the relationship between pulmonary ventilation, pH of the extracellular fluids, and the bicarbonate buffer system; </a:t>
            </a:r>
            <a:endParaRPr/>
          </a:p>
          <a:p>
            <a:pPr marL="406272" lvl="0" indent="-325017" algn="just" rtl="0">
              <a:lnSpc>
                <a:spcPct val="100000"/>
              </a:lnSpc>
              <a:spcBef>
                <a:spcPts val="1900"/>
              </a:spcBef>
              <a:spcAft>
                <a:spcPts val="0"/>
              </a:spcAft>
              <a:buClr>
                <a:srgbClr val="000000"/>
              </a:buClr>
              <a:buSzPts val="1679"/>
              <a:buFont typeface="Georgia"/>
              <a:buChar char="❏"/>
            </a:pPr>
            <a:r>
              <a:rPr lang="en-US" sz="1679" b="1" i="1">
                <a:solidFill>
                  <a:srgbClr val="000000"/>
                </a:solidFill>
                <a:latin typeface="Georgia"/>
                <a:ea typeface="Georgia"/>
                <a:cs typeface="Georgia"/>
                <a:sym typeface="Georgia"/>
              </a:rPr>
              <a:t>Explain how the kidneys secrete hydrogen ions and how these ions are buffered in the tubular fluid; </a:t>
            </a:r>
            <a:endParaRPr/>
          </a:p>
          <a:p>
            <a:pPr marL="406272" lvl="0" indent="-325017" algn="just" rtl="0">
              <a:lnSpc>
                <a:spcPct val="100000"/>
              </a:lnSpc>
              <a:spcBef>
                <a:spcPts val="1900"/>
              </a:spcBef>
              <a:spcAft>
                <a:spcPts val="0"/>
              </a:spcAft>
              <a:buClr>
                <a:srgbClr val="000000"/>
              </a:buClr>
              <a:buSzPts val="1679"/>
              <a:buFont typeface="Georgia"/>
              <a:buChar char="❏"/>
            </a:pPr>
            <a:r>
              <a:rPr lang="en-US" sz="1679" b="1" i="1">
                <a:solidFill>
                  <a:srgbClr val="000000"/>
                </a:solidFill>
                <a:latin typeface="Georgia"/>
                <a:ea typeface="Georgia"/>
                <a:cs typeface="Georgia"/>
                <a:sym typeface="Georgia"/>
              </a:rPr>
              <a:t>Identify some types and causes of acidosis and alkalosis, and describe the effects of these pH imbalances; </a:t>
            </a:r>
            <a:endParaRPr/>
          </a:p>
          <a:p>
            <a:pPr marL="406272" lvl="0" indent="-325017" algn="just" rtl="0">
              <a:lnSpc>
                <a:spcPct val="100000"/>
              </a:lnSpc>
              <a:spcBef>
                <a:spcPts val="1900"/>
              </a:spcBef>
              <a:spcAft>
                <a:spcPts val="0"/>
              </a:spcAft>
              <a:buClr>
                <a:srgbClr val="000000"/>
              </a:buClr>
              <a:buSzPts val="1679"/>
              <a:buFont typeface="Georgia"/>
              <a:buChar char="❏"/>
            </a:pPr>
            <a:r>
              <a:rPr lang="en-US" sz="1679" b="1" i="1">
                <a:solidFill>
                  <a:srgbClr val="000000"/>
                </a:solidFill>
                <a:latin typeface="Georgia"/>
                <a:ea typeface="Georgia"/>
                <a:cs typeface="Georgia"/>
                <a:sym typeface="Georgia"/>
              </a:rPr>
              <a:t>explain how the respiratory and urinary systems correct acidosis and alkalosis, and compare their effectiveness and limitations. </a:t>
            </a:r>
            <a:endParaRPr/>
          </a:p>
        </p:txBody>
      </p:sp>
      <p:sp>
        <p:nvSpPr>
          <p:cNvPr id="783" name="Google Shape;783;p63"/>
          <p:cNvSpPr/>
          <p:nvPr/>
        </p:nvSpPr>
        <p:spPr>
          <a:xfrm>
            <a:off x="386396" y="874668"/>
            <a:ext cx="6443282" cy="57053"/>
          </a:xfrm>
          <a:prstGeom prst="rect">
            <a:avLst/>
          </a:prstGeom>
          <a:blipFill rotWithShape="1">
            <a:blip r:embed="rId3">
              <a:alphaModFix/>
            </a:blip>
            <a:stretch>
              <a:fillRect/>
            </a:stretch>
          </a:blip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4F4F4"/>
              </a:buClr>
              <a:buSzPts val="1800"/>
              <a:buFont typeface="Trebuchet MS"/>
              <a:buNone/>
            </a:pPr>
            <a:endParaRPr sz="1800" b="0" i="0" u="none" strike="noStrike" cap="none">
              <a:solidFill>
                <a:srgbClr val="F4F4F4"/>
              </a:solidFill>
              <a:latin typeface="Trebuchet MS"/>
              <a:ea typeface="Trebuchet MS"/>
              <a:cs typeface="Trebuchet MS"/>
              <a:sym typeface="Trebuchet MS"/>
            </a:endParaRPr>
          </a:p>
        </p:txBody>
      </p:sp>
      <p:sp>
        <p:nvSpPr>
          <p:cNvPr id="784" name="Google Shape;784;p63"/>
          <p:cNvSpPr/>
          <p:nvPr/>
        </p:nvSpPr>
        <p:spPr>
          <a:xfrm>
            <a:off x="3667581" y="5686957"/>
            <a:ext cx="4765292" cy="57061"/>
          </a:xfrm>
          <a:prstGeom prst="rect">
            <a:avLst/>
          </a:prstGeom>
          <a:blipFill rotWithShape="1">
            <a:blip r:embed="rId3">
              <a:alphaModFix/>
            </a:blip>
            <a:stretch>
              <a:fillRect/>
            </a:stretch>
          </a:blip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4F4F4"/>
              </a:buClr>
              <a:buSzPts val="1800"/>
              <a:buFont typeface="Trebuchet MS"/>
              <a:buNone/>
            </a:pPr>
            <a:endParaRPr sz="1800" b="0" i="0" u="none" strike="noStrike" cap="none">
              <a:solidFill>
                <a:srgbClr val="F4F4F4"/>
              </a:solidFill>
              <a:latin typeface="Trebuchet MS"/>
              <a:ea typeface="Trebuchet MS"/>
              <a:cs typeface="Trebuchet MS"/>
              <a:sym typeface="Trebuchet MS"/>
            </a:endParaRPr>
          </a:p>
        </p:txBody>
      </p:sp>
      <p:grpSp>
        <p:nvGrpSpPr>
          <p:cNvPr id="785" name="Google Shape;785;p63"/>
          <p:cNvGrpSpPr/>
          <p:nvPr/>
        </p:nvGrpSpPr>
        <p:grpSpPr>
          <a:xfrm>
            <a:off x="-74260" y="6205463"/>
            <a:ext cx="12248972" cy="755702"/>
            <a:chOff x="-1" y="-2"/>
            <a:chExt cx="12248970" cy="755701"/>
          </a:xfrm>
        </p:grpSpPr>
        <p:sp>
          <p:nvSpPr>
            <p:cNvPr id="786" name="Google Shape;786;p63"/>
            <p:cNvSpPr/>
            <p:nvPr/>
          </p:nvSpPr>
          <p:spPr>
            <a:xfrm>
              <a:off x="2797115" y="18571"/>
              <a:ext cx="9451854" cy="684194"/>
            </a:xfrm>
            <a:prstGeom prst="rect">
              <a:avLst/>
            </a:prstGeom>
            <a:solidFill>
              <a:srgbClr val="1F497D"/>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a:buNone/>
              </a:pPr>
              <a:endParaRPr sz="2000" b="0" i="0" u="none" strike="noStrike" cap="none">
                <a:solidFill>
                  <a:srgbClr val="FFFFFF"/>
                </a:solidFill>
                <a:latin typeface="Trebuchet MS"/>
                <a:ea typeface="Trebuchet MS"/>
                <a:cs typeface="Trebuchet MS"/>
                <a:sym typeface="Trebuchet MS"/>
              </a:endParaRPr>
            </a:p>
          </p:txBody>
        </p:sp>
        <p:sp>
          <p:nvSpPr>
            <p:cNvPr id="787" name="Google Shape;787;p63"/>
            <p:cNvSpPr/>
            <p:nvPr/>
          </p:nvSpPr>
          <p:spPr>
            <a:xfrm>
              <a:off x="58514" y="16860"/>
              <a:ext cx="2922819" cy="738839"/>
            </a:xfrm>
            <a:prstGeom prst="rect">
              <a:avLst/>
            </a:prstGeom>
            <a:solidFill>
              <a:srgbClr val="C0504D"/>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a:buNone/>
              </a:pPr>
              <a:endParaRPr sz="2000" b="0" i="0" u="none" strike="noStrike" cap="none">
                <a:solidFill>
                  <a:srgbClr val="FFFFFF"/>
                </a:solidFill>
                <a:latin typeface="Trebuchet MS"/>
                <a:ea typeface="Trebuchet MS"/>
                <a:cs typeface="Trebuchet MS"/>
                <a:sym typeface="Trebuchet MS"/>
              </a:endParaRPr>
            </a:p>
          </p:txBody>
        </p:sp>
        <p:pic>
          <p:nvPicPr>
            <p:cNvPr id="788" name="Google Shape;788;p63" descr="image1.png"/>
            <p:cNvPicPr preferRelativeResize="0"/>
            <p:nvPr/>
          </p:nvPicPr>
          <p:blipFill rotWithShape="1">
            <a:blip r:embed="rId4">
              <a:alphaModFix/>
            </a:blip>
            <a:srcRect/>
            <a:stretch/>
          </p:blipFill>
          <p:spPr>
            <a:xfrm>
              <a:off x="-1" y="-2"/>
              <a:ext cx="704327" cy="613871"/>
            </a:xfrm>
            <a:prstGeom prst="rect">
              <a:avLst/>
            </a:prstGeom>
            <a:noFill/>
            <a:ln>
              <a:noFill/>
            </a:ln>
          </p:spPr>
        </p:pic>
        <p:sp>
          <p:nvSpPr>
            <p:cNvPr id="789" name="Google Shape;789;p63"/>
            <p:cNvSpPr txBox="1"/>
            <p:nvPr/>
          </p:nvSpPr>
          <p:spPr>
            <a:xfrm>
              <a:off x="680790" y="153865"/>
              <a:ext cx="2254326" cy="464821"/>
            </a:xfrm>
            <a:prstGeom prst="rect">
              <a:avLst/>
            </a:prstGeom>
            <a:noFill/>
            <a:ln>
              <a:noFill/>
            </a:ln>
          </p:spPr>
          <p:txBody>
            <a:bodyPr spcFirstLastPara="1" wrap="square" lIns="50800" tIns="50800" rIns="50800" bIns="50800" anchor="ctr" anchorCtr="0">
              <a:spAutoFit/>
            </a:bodyPr>
            <a:lstStyle/>
            <a:p>
              <a:pPr marL="0" marR="0" lvl="0" indent="0" algn="ctr" rtl="0">
                <a:lnSpc>
                  <a:spcPct val="160000"/>
                </a:lnSpc>
                <a:spcBef>
                  <a:spcPts val="0"/>
                </a:spcBef>
                <a:spcAft>
                  <a:spcPts val="0"/>
                </a:spcAft>
                <a:buClr>
                  <a:srgbClr val="FFFFFF"/>
                </a:buClr>
                <a:buSzPts val="1000"/>
                <a:buFont typeface="Georgia"/>
                <a:buNone/>
              </a:pPr>
              <a:r>
                <a:rPr lang="en-US" sz="1000" b="0" i="0" u="none" strike="noStrike" cap="none">
                  <a:solidFill>
                    <a:srgbClr val="FFFFFF"/>
                  </a:solidFill>
                  <a:latin typeface="Georgia"/>
                  <a:ea typeface="Georgia"/>
                  <a:cs typeface="Georgia"/>
                  <a:sym typeface="Georgia"/>
                </a:rPr>
                <a:t>Al-Farabi Kazakh National University</a:t>
              </a:r>
              <a:endParaRPr/>
            </a:p>
            <a:p>
              <a:pPr marL="0" marR="0" lvl="0" indent="0" algn="ctr" rtl="0">
                <a:lnSpc>
                  <a:spcPct val="160000"/>
                </a:lnSpc>
                <a:spcBef>
                  <a:spcPts val="0"/>
                </a:spcBef>
                <a:spcAft>
                  <a:spcPts val="0"/>
                </a:spcAft>
                <a:buClr>
                  <a:srgbClr val="FFFFFF"/>
                </a:buClr>
                <a:buSzPts val="1000"/>
                <a:buFont typeface="Georgia"/>
                <a:buNone/>
              </a:pPr>
              <a:r>
                <a:rPr lang="en-US" sz="1000" b="0" i="0" u="none" strike="noStrike" cap="none">
                  <a:solidFill>
                    <a:srgbClr val="FFFFFF"/>
                  </a:solidFill>
                  <a:latin typeface="Georgia"/>
                  <a:ea typeface="Georgia"/>
                  <a:cs typeface="Georgia"/>
                  <a:sym typeface="Georgia"/>
                </a:rPr>
                <a:t>Higher School of Medicine</a:t>
              </a:r>
              <a:endParaRPr/>
            </a:p>
          </p:txBody>
        </p:sp>
      </p:gr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83"/>
                                        </p:tgtEl>
                                        <p:attrNameLst>
                                          <p:attrName>style.visibility</p:attrName>
                                        </p:attrNameLst>
                                      </p:cBhvr>
                                      <p:to>
                                        <p:strVal val="visible"/>
                                      </p:to>
                                    </p:set>
                                    <p:animEffect transition="in" filter="fade">
                                      <p:cBhvr>
                                        <p:cTn id="7" dur="500"/>
                                        <p:tgtEl>
                                          <p:spTgt spid="78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84"/>
                                        </p:tgtEl>
                                        <p:attrNameLst>
                                          <p:attrName>style.visibility</p:attrName>
                                        </p:attrNameLst>
                                      </p:cBhvr>
                                      <p:to>
                                        <p:strVal val="visible"/>
                                      </p:to>
                                    </p:set>
                                    <p:animEffect transition="in" filter="fade">
                                      <p:cBhvr>
                                        <p:cTn id="11" dur="500"/>
                                        <p:tgtEl>
                                          <p:spTgt spid="7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87"/>
        <p:cNvGrpSpPr/>
        <p:nvPr/>
      </p:nvGrpSpPr>
      <p:grpSpPr>
        <a:xfrm>
          <a:off x="0" y="0"/>
          <a:ext cx="0" cy="0"/>
          <a:chOff x="0" y="0"/>
          <a:chExt cx="0" cy="0"/>
        </a:xfrm>
      </p:grpSpPr>
      <p:sp>
        <p:nvSpPr>
          <p:cNvPr id="1088" name="Google Shape;1088;p81"/>
          <p:cNvSpPr txBox="1">
            <a:spLocks noGrp="1"/>
          </p:cNvSpPr>
          <p:nvPr>
            <p:ph type="sldNum" idx="4294967295"/>
          </p:nvPr>
        </p:nvSpPr>
        <p:spPr>
          <a:xfrm>
            <a:off x="8842092" y="6324600"/>
            <a:ext cx="301908" cy="288824"/>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1">
                <a:solidFill>
                  <a:srgbClr val="000000"/>
                </a:solidFill>
              </a:rPr>
              <a:t>20</a:t>
            </a:fld>
            <a:endParaRPr/>
          </a:p>
        </p:txBody>
      </p:sp>
      <p:sp>
        <p:nvSpPr>
          <p:cNvPr id="1089" name="Google Shape;1089;p81"/>
          <p:cNvSpPr txBox="1">
            <a:spLocks noGrp="1"/>
          </p:cNvSpPr>
          <p:nvPr>
            <p:ph type="title" idx="4294967295"/>
          </p:nvPr>
        </p:nvSpPr>
        <p:spPr>
          <a:xfrm>
            <a:off x="-1" y="228599"/>
            <a:ext cx="9144002" cy="1143002"/>
          </a:xfrm>
          <a:prstGeom prst="rect">
            <a:avLst/>
          </a:prstGeom>
          <a:noFill/>
          <a:ln>
            <a:noFill/>
          </a:ln>
        </p:spPr>
        <p:txBody>
          <a:bodyPr spcFirstLastPara="1" wrap="square" lIns="45700" tIns="45700" rIns="45700" bIns="45700" anchor="ctr" anchorCtr="0">
            <a:normAutofit fontScale="90000"/>
          </a:bodyPr>
          <a:lstStyle/>
          <a:p>
            <a:pPr marL="0" marR="0" lvl="0" indent="0" algn="ctr" rtl="0">
              <a:lnSpc>
                <a:spcPct val="100000"/>
              </a:lnSpc>
              <a:spcBef>
                <a:spcPts val="0"/>
              </a:spcBef>
              <a:spcAft>
                <a:spcPts val="0"/>
              </a:spcAft>
              <a:buClr>
                <a:srgbClr val="000000"/>
              </a:buClr>
              <a:buSzPts val="3696"/>
              <a:buFont typeface="Arial"/>
              <a:buNone/>
            </a:pPr>
            <a:r>
              <a:rPr lang="en-US" sz="3696" b="1"/>
              <a:t>Compensation for Acid-Base Imbalances</a:t>
            </a:r>
            <a:endParaRPr/>
          </a:p>
        </p:txBody>
      </p:sp>
      <p:sp>
        <p:nvSpPr>
          <p:cNvPr id="1090" name="Google Shape;1090;p81"/>
          <p:cNvSpPr txBox="1">
            <a:spLocks noGrp="1"/>
          </p:cNvSpPr>
          <p:nvPr>
            <p:ph type="body" idx="4294967295"/>
          </p:nvPr>
        </p:nvSpPr>
        <p:spPr>
          <a:xfrm>
            <a:off x="381000" y="1600200"/>
            <a:ext cx="8458200" cy="5257800"/>
          </a:xfrm>
          <a:prstGeom prst="rect">
            <a:avLst/>
          </a:prstGeom>
          <a:noFill/>
          <a:ln>
            <a:noFill/>
          </a:ln>
        </p:spPr>
        <p:txBody>
          <a:bodyPr spcFirstLastPara="1" wrap="square" lIns="45700" tIns="45700" rIns="45700" bIns="45700" anchor="t" anchorCtr="0">
            <a:normAutofit lnSpcReduction="10000"/>
          </a:bodyPr>
          <a:lstStyle/>
          <a:p>
            <a:pPr marL="342900" lvl="0" indent="-342900" algn="l" rtl="0">
              <a:lnSpc>
                <a:spcPct val="90000"/>
              </a:lnSpc>
              <a:spcBef>
                <a:spcPts val="0"/>
              </a:spcBef>
              <a:spcAft>
                <a:spcPts val="0"/>
              </a:spcAft>
              <a:buClr>
                <a:srgbClr val="000000"/>
              </a:buClr>
              <a:buSzPts val="2000"/>
              <a:buFont typeface="Arial"/>
              <a:buChar char="•"/>
            </a:pPr>
            <a:r>
              <a:rPr lang="en-US" sz="2000" b="1">
                <a:solidFill>
                  <a:srgbClr val="000000"/>
                </a:solidFill>
              </a:rPr>
              <a:t>respiratory compensation </a:t>
            </a:r>
            <a:r>
              <a:rPr lang="en-US" b="0"/>
              <a:t>– changes in pulmonary ventilation to correct changes in pH of body fluids by expelling or retaining</a:t>
            </a:r>
            <a:r>
              <a:rPr lang="en-US" sz="2400" b="0"/>
              <a:t> </a:t>
            </a:r>
            <a:r>
              <a:rPr lang="en-US" b="0"/>
              <a:t>CO</a:t>
            </a:r>
            <a:r>
              <a:rPr lang="en-US" b="0" baseline="-25000"/>
              <a:t>2</a:t>
            </a:r>
            <a:endParaRPr sz="1800" b="0"/>
          </a:p>
          <a:p>
            <a:pPr marL="742950" lvl="1" indent="-285750" algn="l" rtl="0">
              <a:lnSpc>
                <a:spcPct val="90000"/>
              </a:lnSpc>
              <a:spcBef>
                <a:spcPts val="0"/>
              </a:spcBef>
              <a:spcAft>
                <a:spcPts val="0"/>
              </a:spcAft>
              <a:buClr>
                <a:srgbClr val="000000"/>
              </a:buClr>
              <a:buSzPts val="1800"/>
              <a:buFont typeface="Arial"/>
              <a:buChar char="–"/>
            </a:pPr>
            <a:r>
              <a:rPr lang="en-US" sz="1800" b="1">
                <a:solidFill>
                  <a:srgbClr val="000000"/>
                </a:solidFill>
              </a:rPr>
              <a:t>hypercapnia </a:t>
            </a:r>
            <a:r>
              <a:rPr lang="en-US" b="0"/>
              <a:t>(excess CO</a:t>
            </a:r>
            <a:r>
              <a:rPr lang="en-US" b="0" baseline="-25000"/>
              <a:t>2</a:t>
            </a:r>
            <a:r>
              <a:rPr lang="en-US" b="0"/>
              <a:t>) - stimulates pulmonary ventilation eliminating CO</a:t>
            </a:r>
            <a:r>
              <a:rPr lang="en-US" b="0" baseline="-25000"/>
              <a:t>2</a:t>
            </a:r>
            <a:r>
              <a:rPr lang="en-US" b="0"/>
              <a:t> and allowing pH to rise</a:t>
            </a:r>
            <a:endParaRPr b="0"/>
          </a:p>
          <a:p>
            <a:pPr marL="742950" lvl="1" indent="-285750" algn="l" rtl="0">
              <a:lnSpc>
                <a:spcPct val="90000"/>
              </a:lnSpc>
              <a:spcBef>
                <a:spcPts val="0"/>
              </a:spcBef>
              <a:spcAft>
                <a:spcPts val="0"/>
              </a:spcAft>
              <a:buClr>
                <a:srgbClr val="000000"/>
              </a:buClr>
              <a:buSzPts val="1800"/>
              <a:buFont typeface="Arial"/>
              <a:buChar char="–"/>
            </a:pPr>
            <a:r>
              <a:rPr lang="en-US" sz="1800" b="1">
                <a:solidFill>
                  <a:srgbClr val="000000"/>
                </a:solidFill>
              </a:rPr>
              <a:t>hypocapnia</a:t>
            </a:r>
            <a:r>
              <a:rPr lang="en-US" b="0"/>
              <a:t> (deficiency of CO</a:t>
            </a:r>
            <a:r>
              <a:rPr lang="en-US" b="0" baseline="-25000"/>
              <a:t>2</a:t>
            </a:r>
            <a:r>
              <a:rPr lang="en-US" b="0"/>
              <a:t>) reduces ventilation and allows CO</a:t>
            </a:r>
            <a:r>
              <a:rPr lang="en-US" b="0" baseline="-25000"/>
              <a:t>2  </a:t>
            </a:r>
            <a:r>
              <a:rPr lang="en-US" b="0"/>
              <a:t>accumulate lowering pH</a:t>
            </a:r>
            <a:r>
              <a:rPr lang="en-US" b="0" baseline="-25000"/>
              <a:t>        </a:t>
            </a:r>
            <a:endParaRPr b="0" baseline="-25000"/>
          </a:p>
          <a:p>
            <a:pPr marL="742950" lvl="1" indent="-133350" algn="l" rtl="0">
              <a:lnSpc>
                <a:spcPct val="90000"/>
              </a:lnSpc>
              <a:spcBef>
                <a:spcPts val="0"/>
              </a:spcBef>
              <a:spcAft>
                <a:spcPts val="0"/>
              </a:spcAft>
              <a:buClr>
                <a:srgbClr val="000000"/>
              </a:buClr>
              <a:buSzPts val="2400"/>
              <a:buFont typeface="Arial"/>
              <a:buNone/>
            </a:pPr>
            <a:endParaRPr b="0" baseline="-25000"/>
          </a:p>
          <a:p>
            <a:pPr marL="342900" lvl="0" indent="-342900" algn="l" rtl="0">
              <a:lnSpc>
                <a:spcPct val="90000"/>
              </a:lnSpc>
              <a:spcBef>
                <a:spcPts val="400"/>
              </a:spcBef>
              <a:spcAft>
                <a:spcPts val="0"/>
              </a:spcAft>
              <a:buClr>
                <a:srgbClr val="000000"/>
              </a:buClr>
              <a:buSzPts val="2000"/>
              <a:buFont typeface="Arial"/>
              <a:buChar char="•"/>
            </a:pPr>
            <a:r>
              <a:rPr lang="en-US" sz="2000" b="1">
                <a:solidFill>
                  <a:srgbClr val="000000"/>
                </a:solidFill>
              </a:rPr>
              <a:t>renal compensation </a:t>
            </a:r>
            <a:r>
              <a:rPr lang="en-US" sz="1800" b="0"/>
              <a:t>– an adjustment of pH by changing the rate of H</a:t>
            </a:r>
            <a:r>
              <a:rPr lang="en-US" sz="1800" b="0" baseline="30000"/>
              <a:t>+ </a:t>
            </a:r>
            <a:r>
              <a:rPr lang="en-US" sz="1800" b="0"/>
              <a:t>secretion by the renal tubules</a:t>
            </a:r>
            <a:endParaRPr sz="1800" b="0"/>
          </a:p>
          <a:p>
            <a:pPr marL="742950" lvl="1" indent="-285750" algn="l" rtl="0">
              <a:lnSpc>
                <a:spcPct val="90000"/>
              </a:lnSpc>
              <a:spcBef>
                <a:spcPts val="0"/>
              </a:spcBef>
              <a:spcAft>
                <a:spcPts val="0"/>
              </a:spcAft>
              <a:buClr>
                <a:srgbClr val="000000"/>
              </a:buClr>
              <a:buSzPts val="1800"/>
              <a:buFont typeface="Arial"/>
              <a:buChar char="–"/>
            </a:pPr>
            <a:r>
              <a:rPr lang="en-US" sz="1800">
                <a:solidFill>
                  <a:srgbClr val="000000"/>
                </a:solidFill>
              </a:rPr>
              <a:t>slow, but better at restoring a fully normal pH</a:t>
            </a:r>
            <a:endParaRPr/>
          </a:p>
          <a:p>
            <a:pPr marL="742950" lvl="1" indent="-285750" algn="l" rtl="0">
              <a:lnSpc>
                <a:spcPct val="90000"/>
              </a:lnSpc>
              <a:spcBef>
                <a:spcPts val="0"/>
              </a:spcBef>
              <a:spcAft>
                <a:spcPts val="0"/>
              </a:spcAft>
              <a:buClr>
                <a:srgbClr val="000000"/>
              </a:buClr>
              <a:buSzPts val="1800"/>
              <a:buFont typeface="Arial"/>
              <a:buChar char="–"/>
            </a:pPr>
            <a:r>
              <a:rPr lang="en-US" sz="1800">
                <a:solidFill>
                  <a:srgbClr val="000000"/>
                </a:solidFill>
              </a:rPr>
              <a:t>in </a:t>
            </a:r>
            <a:r>
              <a:rPr lang="en-US" b="1"/>
              <a:t>acidosis</a:t>
            </a:r>
            <a:r>
              <a:rPr lang="en-US" sz="1800">
                <a:solidFill>
                  <a:srgbClr val="000000"/>
                </a:solidFill>
              </a:rPr>
              <a:t>, urine pH may fall as low as 4.5 due to excess H</a:t>
            </a:r>
            <a:r>
              <a:rPr lang="en-US" baseline="30000"/>
              <a:t>+</a:t>
            </a:r>
            <a:endParaRPr baseline="30000"/>
          </a:p>
          <a:p>
            <a:pPr marL="1143000" lvl="2" indent="-228600" algn="l" rtl="0">
              <a:lnSpc>
                <a:spcPct val="90000"/>
              </a:lnSpc>
              <a:spcBef>
                <a:spcPts val="0"/>
              </a:spcBef>
              <a:spcAft>
                <a:spcPts val="0"/>
              </a:spcAft>
              <a:buClr>
                <a:srgbClr val="000000"/>
              </a:buClr>
              <a:buSzPts val="1400"/>
              <a:buFont typeface="Arial"/>
              <a:buChar char="•"/>
            </a:pPr>
            <a:r>
              <a:rPr lang="en-US" sz="1400">
                <a:solidFill>
                  <a:srgbClr val="000000"/>
                </a:solidFill>
              </a:rPr>
              <a:t>renal tubules increase rate of H</a:t>
            </a:r>
            <a:r>
              <a:rPr lang="en-US" baseline="30000"/>
              <a:t>+ </a:t>
            </a:r>
            <a:r>
              <a:rPr lang="en-US" sz="1400">
                <a:solidFill>
                  <a:srgbClr val="000000"/>
                </a:solidFill>
              </a:rPr>
              <a:t>secretion elevating pH</a:t>
            </a:r>
            <a:endParaRPr/>
          </a:p>
          <a:p>
            <a:pPr marL="742950" lvl="1" indent="-285750" algn="l" rtl="0">
              <a:lnSpc>
                <a:spcPct val="90000"/>
              </a:lnSpc>
              <a:spcBef>
                <a:spcPts val="0"/>
              </a:spcBef>
              <a:spcAft>
                <a:spcPts val="0"/>
              </a:spcAft>
              <a:buClr>
                <a:srgbClr val="000000"/>
              </a:buClr>
              <a:buSzPts val="1800"/>
              <a:buFont typeface="Arial"/>
              <a:buChar char="–"/>
            </a:pPr>
            <a:r>
              <a:rPr lang="en-US" sz="1800">
                <a:solidFill>
                  <a:srgbClr val="000000"/>
                </a:solidFill>
              </a:rPr>
              <a:t>in </a:t>
            </a:r>
            <a:r>
              <a:rPr lang="en-US" b="1"/>
              <a:t>alkalosis</a:t>
            </a:r>
            <a:r>
              <a:rPr lang="en-US" sz="1800">
                <a:solidFill>
                  <a:srgbClr val="000000"/>
                </a:solidFill>
              </a:rPr>
              <a:t> as high as 8.2 because of excess HCO</a:t>
            </a:r>
            <a:r>
              <a:rPr lang="en-US" baseline="30000"/>
              <a:t>3-</a:t>
            </a:r>
            <a:endParaRPr baseline="30000"/>
          </a:p>
          <a:p>
            <a:pPr marL="1143000" lvl="2" indent="-228600" algn="l" rtl="0">
              <a:lnSpc>
                <a:spcPct val="90000"/>
              </a:lnSpc>
              <a:spcBef>
                <a:spcPts val="0"/>
              </a:spcBef>
              <a:spcAft>
                <a:spcPts val="0"/>
              </a:spcAft>
              <a:buClr>
                <a:srgbClr val="000000"/>
              </a:buClr>
              <a:buSzPts val="1400"/>
              <a:buFont typeface="Arial"/>
              <a:buChar char="•"/>
            </a:pPr>
            <a:r>
              <a:rPr lang="en-US" sz="1400">
                <a:solidFill>
                  <a:srgbClr val="000000"/>
                </a:solidFill>
              </a:rPr>
              <a:t>renal tubules decrease rate of H</a:t>
            </a:r>
            <a:r>
              <a:rPr lang="en-US" baseline="30000"/>
              <a:t>+ </a:t>
            </a:r>
            <a:r>
              <a:rPr lang="en-US" sz="1400">
                <a:solidFill>
                  <a:srgbClr val="000000"/>
                </a:solidFill>
              </a:rPr>
              <a:t>secretion, and allows neutralization of bicarbonate, lowering pH</a:t>
            </a:r>
            <a:endParaRPr/>
          </a:p>
          <a:p>
            <a:pPr marL="742950" lvl="1" indent="-285750" algn="l" rtl="0">
              <a:lnSpc>
                <a:spcPct val="90000"/>
              </a:lnSpc>
              <a:spcBef>
                <a:spcPts val="0"/>
              </a:spcBef>
              <a:spcAft>
                <a:spcPts val="0"/>
              </a:spcAft>
              <a:buClr>
                <a:srgbClr val="000000"/>
              </a:buClr>
              <a:buSzPts val="1800"/>
              <a:buFont typeface="Arial"/>
              <a:buChar char="–"/>
            </a:pPr>
            <a:r>
              <a:rPr lang="en-US" sz="1800">
                <a:solidFill>
                  <a:srgbClr val="000000"/>
                </a:solidFill>
              </a:rPr>
              <a:t>kidneys cannot act quickly enough to compensate for short-term pH imbalances</a:t>
            </a:r>
            <a:endParaRPr/>
          </a:p>
          <a:p>
            <a:pPr marL="742950" lvl="1" indent="-285750" algn="l" rtl="0">
              <a:lnSpc>
                <a:spcPct val="90000"/>
              </a:lnSpc>
              <a:spcBef>
                <a:spcPts val="0"/>
              </a:spcBef>
              <a:spcAft>
                <a:spcPts val="0"/>
              </a:spcAft>
              <a:buClr>
                <a:srgbClr val="000000"/>
              </a:buClr>
              <a:buSzPts val="1800"/>
              <a:buFont typeface="Arial"/>
              <a:buChar char="–"/>
            </a:pPr>
            <a:r>
              <a:rPr lang="en-US" sz="1800">
                <a:solidFill>
                  <a:srgbClr val="000000"/>
                </a:solidFill>
              </a:rPr>
              <a:t>effective at compensating for pH imbalances that lasts for a few days or longer</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94"/>
        <p:cNvGrpSpPr/>
        <p:nvPr/>
      </p:nvGrpSpPr>
      <p:grpSpPr>
        <a:xfrm>
          <a:off x="0" y="0"/>
          <a:ext cx="0" cy="0"/>
          <a:chOff x="0" y="0"/>
          <a:chExt cx="0" cy="0"/>
        </a:xfrm>
      </p:grpSpPr>
      <p:sp>
        <p:nvSpPr>
          <p:cNvPr id="1095" name="Google Shape;1095;p82"/>
          <p:cNvSpPr txBox="1">
            <a:spLocks noGrp="1"/>
          </p:cNvSpPr>
          <p:nvPr>
            <p:ph type="sldNum" idx="4294967295"/>
          </p:nvPr>
        </p:nvSpPr>
        <p:spPr>
          <a:xfrm>
            <a:off x="8842092" y="6324600"/>
            <a:ext cx="301908" cy="288824"/>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1">
                <a:solidFill>
                  <a:srgbClr val="000000"/>
                </a:solidFill>
              </a:rPr>
              <a:t>21</a:t>
            </a:fld>
            <a:endParaRPr/>
          </a:p>
        </p:txBody>
      </p:sp>
      <p:sp>
        <p:nvSpPr>
          <p:cNvPr id="1096" name="Google Shape;1096;p82"/>
          <p:cNvSpPr txBox="1">
            <a:spLocks noGrp="1"/>
          </p:cNvSpPr>
          <p:nvPr>
            <p:ph type="title" idx="4294967295"/>
          </p:nvPr>
        </p:nvSpPr>
        <p:spPr>
          <a:xfrm>
            <a:off x="-1" y="152399"/>
            <a:ext cx="9144002" cy="1143002"/>
          </a:xfrm>
          <a:prstGeom prst="rect">
            <a:avLst/>
          </a:prstGeom>
          <a:noFill/>
          <a:ln>
            <a:noFill/>
          </a:ln>
        </p:spPr>
        <p:txBody>
          <a:bodyPr spcFirstLastPara="1" wrap="square" lIns="45700" tIns="45700" rIns="45700" bIns="45700" anchor="ctr" anchorCtr="0">
            <a:normAutofit/>
          </a:bodyPr>
          <a:lstStyle/>
          <a:p>
            <a:pPr marL="0" marR="0" lvl="0" indent="0" algn="ctr" rtl="0">
              <a:lnSpc>
                <a:spcPct val="100000"/>
              </a:lnSpc>
              <a:spcBef>
                <a:spcPts val="0"/>
              </a:spcBef>
              <a:spcAft>
                <a:spcPts val="0"/>
              </a:spcAft>
              <a:buClr>
                <a:srgbClr val="000000"/>
              </a:buClr>
              <a:buSzPts val="4400"/>
              <a:buFont typeface="Arial"/>
              <a:buNone/>
            </a:pPr>
            <a:r>
              <a:rPr lang="en-US" sz="4400" b="1"/>
              <a:t>Fluid Replacement Therapy</a:t>
            </a:r>
            <a:endParaRPr/>
          </a:p>
        </p:txBody>
      </p:sp>
      <p:sp>
        <p:nvSpPr>
          <p:cNvPr id="1097" name="Google Shape;1097;p82"/>
          <p:cNvSpPr txBox="1">
            <a:spLocks noGrp="1"/>
          </p:cNvSpPr>
          <p:nvPr>
            <p:ph type="body" idx="4294967295"/>
          </p:nvPr>
        </p:nvSpPr>
        <p:spPr>
          <a:xfrm>
            <a:off x="533400" y="1447800"/>
            <a:ext cx="8382000" cy="5410200"/>
          </a:xfrm>
          <a:prstGeom prst="rect">
            <a:avLst/>
          </a:prstGeom>
          <a:noFill/>
          <a:ln>
            <a:noFill/>
          </a:ln>
        </p:spPr>
        <p:txBody>
          <a:bodyPr spcFirstLastPara="1" wrap="square" lIns="45700" tIns="45700" rIns="45700" bIns="45700" anchor="t" anchorCtr="0">
            <a:normAutofit/>
          </a:bodyPr>
          <a:lstStyle/>
          <a:p>
            <a:pPr marL="342900" lvl="0" indent="-342900" algn="l" rtl="0">
              <a:lnSpc>
                <a:spcPct val="90000"/>
              </a:lnSpc>
              <a:spcBef>
                <a:spcPts val="0"/>
              </a:spcBef>
              <a:spcAft>
                <a:spcPts val="0"/>
              </a:spcAft>
              <a:buClr>
                <a:srgbClr val="000000"/>
              </a:buClr>
              <a:buSzPts val="2400"/>
              <a:buFont typeface="Arial"/>
              <a:buChar char="•"/>
            </a:pPr>
            <a:r>
              <a:rPr lang="en-US">
                <a:solidFill>
                  <a:srgbClr val="000000"/>
                </a:solidFill>
              </a:rPr>
              <a:t>one of the most significant problems in the treatment of seriously ill patients is the restoration and maintenance of proper fluid volume, composition, and distribution among fluid compartments</a:t>
            </a:r>
            <a:endParaRPr/>
          </a:p>
          <a:p>
            <a:pPr marL="342900" lvl="0" indent="-190500" algn="l" rtl="0">
              <a:lnSpc>
                <a:spcPct val="90000"/>
              </a:lnSpc>
              <a:spcBef>
                <a:spcPts val="700"/>
              </a:spcBef>
              <a:spcAft>
                <a:spcPts val="0"/>
              </a:spcAft>
              <a:buClr>
                <a:srgbClr val="000000"/>
              </a:buClr>
              <a:buSzPts val="2400"/>
              <a:buFont typeface="Arial"/>
              <a:buNone/>
            </a:pPr>
            <a:endParaRPr>
              <a:solidFill>
                <a:srgbClr val="000000"/>
              </a:solidFill>
            </a:endParaRPr>
          </a:p>
          <a:p>
            <a:pPr marL="342900" lvl="0" indent="-342900" algn="l" rtl="0">
              <a:lnSpc>
                <a:spcPct val="90000"/>
              </a:lnSpc>
              <a:spcBef>
                <a:spcPts val="500"/>
              </a:spcBef>
              <a:spcAft>
                <a:spcPts val="0"/>
              </a:spcAft>
              <a:buClr>
                <a:srgbClr val="000000"/>
              </a:buClr>
              <a:buSzPts val="2400"/>
              <a:buFont typeface="Arial"/>
              <a:buChar char="•"/>
            </a:pPr>
            <a:r>
              <a:rPr lang="en-US" b="1">
                <a:solidFill>
                  <a:srgbClr val="000000"/>
                </a:solidFill>
              </a:rPr>
              <a:t>fluids may be administered to:</a:t>
            </a:r>
            <a:endParaRPr/>
          </a:p>
          <a:p>
            <a:pPr marL="742950" lvl="1" indent="-285750" algn="l" rtl="0">
              <a:lnSpc>
                <a:spcPct val="90000"/>
              </a:lnSpc>
              <a:spcBef>
                <a:spcPts val="0"/>
              </a:spcBef>
              <a:spcAft>
                <a:spcPts val="0"/>
              </a:spcAft>
              <a:buClr>
                <a:srgbClr val="000000"/>
              </a:buClr>
              <a:buSzPts val="2000"/>
              <a:buFont typeface="Arial"/>
              <a:buChar char="–"/>
            </a:pPr>
            <a:r>
              <a:rPr lang="en-US" sz="2000">
                <a:solidFill>
                  <a:srgbClr val="000000"/>
                </a:solidFill>
              </a:rPr>
              <a:t>replenish total body water</a:t>
            </a:r>
            <a:endParaRPr/>
          </a:p>
          <a:p>
            <a:pPr marL="742950" lvl="1" indent="-285750" algn="l" rtl="0">
              <a:lnSpc>
                <a:spcPct val="90000"/>
              </a:lnSpc>
              <a:spcBef>
                <a:spcPts val="0"/>
              </a:spcBef>
              <a:spcAft>
                <a:spcPts val="0"/>
              </a:spcAft>
              <a:buClr>
                <a:srgbClr val="000000"/>
              </a:buClr>
              <a:buSzPts val="2000"/>
              <a:buFont typeface="Arial"/>
              <a:buChar char="–"/>
            </a:pPr>
            <a:r>
              <a:rPr lang="en-US" sz="2000">
                <a:solidFill>
                  <a:srgbClr val="000000"/>
                </a:solidFill>
              </a:rPr>
              <a:t>restore blood volume and pressure</a:t>
            </a:r>
            <a:endParaRPr/>
          </a:p>
          <a:p>
            <a:pPr marL="742950" lvl="1" indent="-285750" algn="l" rtl="0">
              <a:lnSpc>
                <a:spcPct val="90000"/>
              </a:lnSpc>
              <a:spcBef>
                <a:spcPts val="0"/>
              </a:spcBef>
              <a:spcAft>
                <a:spcPts val="0"/>
              </a:spcAft>
              <a:buClr>
                <a:srgbClr val="000000"/>
              </a:buClr>
              <a:buSzPts val="2000"/>
              <a:buFont typeface="Arial"/>
              <a:buChar char="–"/>
            </a:pPr>
            <a:r>
              <a:rPr lang="en-US" sz="2000">
                <a:solidFill>
                  <a:srgbClr val="000000"/>
                </a:solidFill>
              </a:rPr>
              <a:t>shift water from one fluid compartment to another</a:t>
            </a:r>
            <a:endParaRPr/>
          </a:p>
          <a:p>
            <a:pPr marL="742950" lvl="1" indent="-285750" algn="l" rtl="0">
              <a:lnSpc>
                <a:spcPct val="90000"/>
              </a:lnSpc>
              <a:spcBef>
                <a:spcPts val="0"/>
              </a:spcBef>
              <a:spcAft>
                <a:spcPts val="0"/>
              </a:spcAft>
              <a:buClr>
                <a:srgbClr val="000000"/>
              </a:buClr>
              <a:buSzPts val="2000"/>
              <a:buFont typeface="Arial"/>
              <a:buChar char="–"/>
            </a:pPr>
            <a:r>
              <a:rPr lang="en-US" sz="2000">
                <a:solidFill>
                  <a:srgbClr val="000000"/>
                </a:solidFill>
              </a:rPr>
              <a:t>restore and maintain electrolyte and acid-base balance</a:t>
            </a:r>
            <a:endParaRPr/>
          </a:p>
          <a:p>
            <a:pPr marL="742950" lvl="1" indent="-158750" algn="l" rtl="0">
              <a:lnSpc>
                <a:spcPct val="90000"/>
              </a:lnSpc>
              <a:spcBef>
                <a:spcPts val="0"/>
              </a:spcBef>
              <a:spcAft>
                <a:spcPts val="0"/>
              </a:spcAft>
              <a:buClr>
                <a:srgbClr val="000000"/>
              </a:buClr>
              <a:buSzPts val="2000"/>
              <a:buFont typeface="Arial"/>
              <a:buNone/>
            </a:pPr>
            <a:endParaRPr sz="2000">
              <a:solidFill>
                <a:srgbClr val="000000"/>
              </a:solidFill>
            </a:endParaRPr>
          </a:p>
          <a:p>
            <a:pPr marL="342900" lvl="0" indent="-342900" algn="l" rtl="0">
              <a:lnSpc>
                <a:spcPct val="90000"/>
              </a:lnSpc>
              <a:spcBef>
                <a:spcPts val="500"/>
              </a:spcBef>
              <a:spcAft>
                <a:spcPts val="0"/>
              </a:spcAft>
              <a:buClr>
                <a:srgbClr val="000000"/>
              </a:buClr>
              <a:buSzPts val="2400"/>
              <a:buFont typeface="Arial"/>
              <a:buChar char="•"/>
            </a:pPr>
            <a:r>
              <a:rPr lang="en-US" b="1">
                <a:solidFill>
                  <a:srgbClr val="000000"/>
                </a:solidFill>
              </a:rPr>
              <a:t>drinking water is the simplest method</a:t>
            </a:r>
            <a:endParaRPr/>
          </a:p>
          <a:p>
            <a:pPr marL="742950" lvl="1" indent="-285750" algn="l" rtl="0">
              <a:lnSpc>
                <a:spcPct val="90000"/>
              </a:lnSpc>
              <a:spcBef>
                <a:spcPts val="0"/>
              </a:spcBef>
              <a:spcAft>
                <a:spcPts val="0"/>
              </a:spcAft>
              <a:buClr>
                <a:srgbClr val="000000"/>
              </a:buClr>
              <a:buSzPts val="2000"/>
              <a:buFont typeface="Arial"/>
              <a:buChar char="–"/>
            </a:pPr>
            <a:r>
              <a:rPr lang="en-US" sz="2000">
                <a:solidFill>
                  <a:srgbClr val="000000"/>
                </a:solidFill>
              </a:rPr>
              <a:t>does not replace electrolytes</a:t>
            </a:r>
            <a:endParaRPr/>
          </a:p>
          <a:p>
            <a:pPr marL="742950" lvl="1" indent="-285750" algn="l" rtl="0">
              <a:lnSpc>
                <a:spcPct val="90000"/>
              </a:lnSpc>
              <a:spcBef>
                <a:spcPts val="0"/>
              </a:spcBef>
              <a:spcAft>
                <a:spcPts val="0"/>
              </a:spcAft>
              <a:buClr>
                <a:srgbClr val="000000"/>
              </a:buClr>
              <a:buSzPts val="2000"/>
              <a:buFont typeface="Arial"/>
              <a:buChar char="–"/>
            </a:pPr>
            <a:r>
              <a:rPr lang="en-US" sz="2000">
                <a:solidFill>
                  <a:srgbClr val="000000"/>
                </a:solidFill>
              </a:rPr>
              <a:t>broths, juices, and sports drinks replace water, carbohydrates, and electrolytes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01"/>
        <p:cNvGrpSpPr/>
        <p:nvPr/>
      </p:nvGrpSpPr>
      <p:grpSpPr>
        <a:xfrm>
          <a:off x="0" y="0"/>
          <a:ext cx="0" cy="0"/>
          <a:chOff x="0" y="0"/>
          <a:chExt cx="0" cy="0"/>
        </a:xfrm>
      </p:grpSpPr>
      <p:sp>
        <p:nvSpPr>
          <p:cNvPr id="1102" name="Google Shape;1102;p83"/>
          <p:cNvSpPr txBox="1">
            <a:spLocks noGrp="1"/>
          </p:cNvSpPr>
          <p:nvPr>
            <p:ph type="sldNum" idx="4294967295"/>
          </p:nvPr>
        </p:nvSpPr>
        <p:spPr>
          <a:xfrm>
            <a:off x="8842092" y="6324600"/>
            <a:ext cx="301908" cy="288824"/>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1">
                <a:solidFill>
                  <a:srgbClr val="000000"/>
                </a:solidFill>
              </a:rPr>
              <a:t>22</a:t>
            </a:fld>
            <a:endParaRPr/>
          </a:p>
        </p:txBody>
      </p:sp>
      <p:sp>
        <p:nvSpPr>
          <p:cNvPr id="1103" name="Google Shape;1103;p83"/>
          <p:cNvSpPr txBox="1">
            <a:spLocks noGrp="1"/>
          </p:cNvSpPr>
          <p:nvPr>
            <p:ph type="title" idx="4294967295"/>
          </p:nvPr>
        </p:nvSpPr>
        <p:spPr>
          <a:xfrm>
            <a:off x="-1" y="76199"/>
            <a:ext cx="9144002" cy="1143002"/>
          </a:xfrm>
          <a:prstGeom prst="rect">
            <a:avLst/>
          </a:prstGeom>
          <a:noFill/>
          <a:ln>
            <a:noFill/>
          </a:ln>
        </p:spPr>
        <p:txBody>
          <a:bodyPr spcFirstLastPara="1" wrap="square" lIns="45700" tIns="45700" rIns="45700" bIns="45700" anchor="ctr" anchorCtr="0">
            <a:normAutofit/>
          </a:bodyPr>
          <a:lstStyle/>
          <a:p>
            <a:pPr marL="0" marR="0" lvl="0" indent="0" algn="ctr" rtl="0">
              <a:lnSpc>
                <a:spcPct val="100000"/>
              </a:lnSpc>
              <a:spcBef>
                <a:spcPts val="0"/>
              </a:spcBef>
              <a:spcAft>
                <a:spcPts val="0"/>
              </a:spcAft>
              <a:buClr>
                <a:srgbClr val="000000"/>
              </a:buClr>
              <a:buSzPts val="4400"/>
              <a:buFont typeface="Arial"/>
              <a:buNone/>
            </a:pPr>
            <a:r>
              <a:rPr lang="en-US" sz="4400" b="1"/>
              <a:t>Fluid Replacement Therapy</a:t>
            </a:r>
            <a:endParaRPr/>
          </a:p>
        </p:txBody>
      </p:sp>
      <p:sp>
        <p:nvSpPr>
          <p:cNvPr id="1104" name="Google Shape;1104;p83"/>
          <p:cNvSpPr txBox="1">
            <a:spLocks noGrp="1"/>
          </p:cNvSpPr>
          <p:nvPr>
            <p:ph type="body" idx="4294967295"/>
          </p:nvPr>
        </p:nvSpPr>
        <p:spPr>
          <a:xfrm>
            <a:off x="419100" y="762000"/>
            <a:ext cx="8305800" cy="6019800"/>
          </a:xfrm>
          <a:prstGeom prst="rect">
            <a:avLst/>
          </a:prstGeom>
          <a:noFill/>
          <a:ln>
            <a:noFill/>
          </a:ln>
        </p:spPr>
        <p:txBody>
          <a:bodyPr spcFirstLastPara="1" wrap="square" lIns="45700" tIns="45700" rIns="45700" bIns="45700" anchor="t" anchorCtr="0">
            <a:normAutofit/>
          </a:bodyPr>
          <a:lstStyle/>
          <a:p>
            <a:pPr marL="342900" lvl="0" indent="-215900" algn="l" rtl="0">
              <a:lnSpc>
                <a:spcPct val="90000"/>
              </a:lnSpc>
              <a:spcBef>
                <a:spcPts val="0"/>
              </a:spcBef>
              <a:spcAft>
                <a:spcPts val="0"/>
              </a:spcAft>
              <a:buClr>
                <a:srgbClr val="000000"/>
              </a:buClr>
              <a:buSzPts val="2000"/>
              <a:buFont typeface="Arial"/>
              <a:buNone/>
            </a:pPr>
            <a:endParaRPr sz="2000">
              <a:solidFill>
                <a:srgbClr val="000000"/>
              </a:solidFill>
            </a:endParaRPr>
          </a:p>
          <a:p>
            <a:pPr marL="342900" lvl="0" indent="-342900" algn="l" rtl="0">
              <a:lnSpc>
                <a:spcPct val="90000"/>
              </a:lnSpc>
              <a:spcBef>
                <a:spcPts val="500"/>
              </a:spcBef>
              <a:spcAft>
                <a:spcPts val="0"/>
              </a:spcAft>
              <a:buClr>
                <a:srgbClr val="000000"/>
              </a:buClr>
              <a:buSzPts val="2400"/>
              <a:buFont typeface="Arial"/>
              <a:buChar char="•"/>
            </a:pPr>
            <a:r>
              <a:rPr lang="en-US" b="1">
                <a:solidFill>
                  <a:srgbClr val="000000"/>
                </a:solidFill>
              </a:rPr>
              <a:t>patients who cannot take fluids by mouth</a:t>
            </a:r>
            <a:endParaRPr/>
          </a:p>
          <a:p>
            <a:pPr marL="742950" lvl="1" indent="-285750" algn="l" rtl="0">
              <a:lnSpc>
                <a:spcPct val="90000"/>
              </a:lnSpc>
              <a:spcBef>
                <a:spcPts val="0"/>
              </a:spcBef>
              <a:spcAft>
                <a:spcPts val="0"/>
              </a:spcAft>
              <a:buClr>
                <a:srgbClr val="000000"/>
              </a:buClr>
              <a:buSzPts val="2000"/>
              <a:buFont typeface="Arial"/>
              <a:buChar char="–"/>
            </a:pPr>
            <a:r>
              <a:rPr lang="en-US" sz="2000" b="1">
                <a:solidFill>
                  <a:srgbClr val="000000"/>
                </a:solidFill>
              </a:rPr>
              <a:t>enema </a:t>
            </a:r>
            <a:r>
              <a:rPr lang="en-US" b="0"/>
              <a:t>– fluid absorbed through the colon</a:t>
            </a:r>
            <a:endParaRPr b="0"/>
          </a:p>
          <a:p>
            <a:pPr marL="742950" lvl="1" indent="-285750" algn="l" rtl="0">
              <a:lnSpc>
                <a:spcPct val="90000"/>
              </a:lnSpc>
              <a:spcBef>
                <a:spcPts val="0"/>
              </a:spcBef>
              <a:spcAft>
                <a:spcPts val="0"/>
              </a:spcAft>
              <a:buClr>
                <a:srgbClr val="000000"/>
              </a:buClr>
              <a:buSzPts val="2000"/>
              <a:buFont typeface="Arial"/>
              <a:buChar char="–"/>
            </a:pPr>
            <a:r>
              <a:rPr lang="en-US" sz="2000" b="1">
                <a:solidFill>
                  <a:srgbClr val="000000"/>
                </a:solidFill>
              </a:rPr>
              <a:t>parenteral routes </a:t>
            </a:r>
            <a:r>
              <a:rPr lang="en-US" b="0"/>
              <a:t>– fluid administration other than digestive tract</a:t>
            </a:r>
            <a:endParaRPr b="0"/>
          </a:p>
          <a:p>
            <a:pPr marL="1143000" lvl="2" indent="-228600" algn="l" rtl="0">
              <a:lnSpc>
                <a:spcPct val="90000"/>
              </a:lnSpc>
              <a:spcBef>
                <a:spcPts val="0"/>
              </a:spcBef>
              <a:spcAft>
                <a:spcPts val="0"/>
              </a:spcAft>
              <a:buClr>
                <a:srgbClr val="000000"/>
              </a:buClr>
              <a:buSzPts val="1800"/>
              <a:buFont typeface="Arial"/>
              <a:buChar char="•"/>
            </a:pPr>
            <a:r>
              <a:rPr lang="en-US" sz="1800" b="1">
                <a:solidFill>
                  <a:srgbClr val="000000"/>
                </a:solidFill>
              </a:rPr>
              <a:t>intravenous (I.V.) route </a:t>
            </a:r>
            <a:r>
              <a:rPr lang="en-US" b="0"/>
              <a:t>is the most common</a:t>
            </a:r>
            <a:endParaRPr b="0"/>
          </a:p>
          <a:p>
            <a:pPr marL="1143000" lvl="2" indent="-228600" algn="l" rtl="0">
              <a:lnSpc>
                <a:spcPct val="90000"/>
              </a:lnSpc>
              <a:spcBef>
                <a:spcPts val="0"/>
              </a:spcBef>
              <a:spcAft>
                <a:spcPts val="0"/>
              </a:spcAft>
              <a:buClr>
                <a:srgbClr val="000000"/>
              </a:buClr>
              <a:buSzPts val="1800"/>
              <a:buFont typeface="Arial"/>
              <a:buChar char="•"/>
            </a:pPr>
            <a:r>
              <a:rPr lang="en-US" sz="1800" b="1">
                <a:solidFill>
                  <a:srgbClr val="000000"/>
                </a:solidFill>
              </a:rPr>
              <a:t>subcutaneous (sub-Q) route</a:t>
            </a:r>
            <a:endParaRPr/>
          </a:p>
          <a:p>
            <a:pPr marL="1143000" lvl="2" indent="-228600" algn="l" rtl="0">
              <a:lnSpc>
                <a:spcPct val="90000"/>
              </a:lnSpc>
              <a:spcBef>
                <a:spcPts val="0"/>
              </a:spcBef>
              <a:spcAft>
                <a:spcPts val="0"/>
              </a:spcAft>
              <a:buClr>
                <a:srgbClr val="000000"/>
              </a:buClr>
              <a:buSzPts val="1800"/>
              <a:buFont typeface="Arial"/>
              <a:buChar char="•"/>
            </a:pPr>
            <a:r>
              <a:rPr lang="en-US" sz="1800" b="1">
                <a:solidFill>
                  <a:srgbClr val="000000"/>
                </a:solidFill>
              </a:rPr>
              <a:t>intramuscular (I.M.) route</a:t>
            </a:r>
            <a:endParaRPr/>
          </a:p>
          <a:p>
            <a:pPr marL="1143000" lvl="2" indent="-228600" algn="l" rtl="0">
              <a:lnSpc>
                <a:spcPct val="90000"/>
              </a:lnSpc>
              <a:spcBef>
                <a:spcPts val="0"/>
              </a:spcBef>
              <a:spcAft>
                <a:spcPts val="0"/>
              </a:spcAft>
              <a:buClr>
                <a:srgbClr val="000000"/>
              </a:buClr>
              <a:buSzPts val="1800"/>
              <a:buFont typeface="Arial"/>
              <a:buChar char="•"/>
            </a:pPr>
            <a:r>
              <a:rPr lang="en-US" sz="1800">
                <a:solidFill>
                  <a:srgbClr val="000000"/>
                </a:solidFill>
              </a:rPr>
              <a:t>other parenteral routes</a:t>
            </a:r>
            <a:endParaRPr/>
          </a:p>
          <a:p>
            <a:pPr marL="1143000" lvl="2" indent="-114300" algn="l" rtl="0">
              <a:lnSpc>
                <a:spcPct val="90000"/>
              </a:lnSpc>
              <a:spcBef>
                <a:spcPts val="0"/>
              </a:spcBef>
              <a:spcAft>
                <a:spcPts val="0"/>
              </a:spcAft>
              <a:buClr>
                <a:srgbClr val="000000"/>
              </a:buClr>
              <a:buSzPts val="1800"/>
              <a:buFont typeface="Arial"/>
              <a:buNone/>
            </a:pPr>
            <a:endParaRPr sz="1800">
              <a:solidFill>
                <a:srgbClr val="000000"/>
              </a:solidFill>
            </a:endParaRPr>
          </a:p>
          <a:p>
            <a:pPr marL="342900" lvl="0" indent="-342900" algn="l" rtl="0">
              <a:lnSpc>
                <a:spcPct val="90000"/>
              </a:lnSpc>
              <a:spcBef>
                <a:spcPts val="500"/>
              </a:spcBef>
              <a:spcAft>
                <a:spcPts val="0"/>
              </a:spcAft>
              <a:buClr>
                <a:srgbClr val="000000"/>
              </a:buClr>
              <a:buSzPts val="2400"/>
              <a:buFont typeface="Arial"/>
              <a:buChar char="•"/>
            </a:pPr>
            <a:r>
              <a:rPr lang="en-US" b="1">
                <a:solidFill>
                  <a:srgbClr val="000000"/>
                </a:solidFill>
              </a:rPr>
              <a:t>excessive blood loss</a:t>
            </a:r>
            <a:endParaRPr/>
          </a:p>
          <a:p>
            <a:pPr marL="742950" lvl="1" indent="-285750" algn="l" rtl="0">
              <a:lnSpc>
                <a:spcPct val="90000"/>
              </a:lnSpc>
              <a:spcBef>
                <a:spcPts val="0"/>
              </a:spcBef>
              <a:spcAft>
                <a:spcPts val="0"/>
              </a:spcAft>
              <a:buClr>
                <a:srgbClr val="000000"/>
              </a:buClr>
              <a:buSzPts val="2000"/>
              <a:buFont typeface="Arial"/>
              <a:buChar char="–"/>
            </a:pPr>
            <a:r>
              <a:rPr lang="en-US" sz="2000" b="1">
                <a:solidFill>
                  <a:srgbClr val="000000"/>
                </a:solidFill>
              </a:rPr>
              <a:t>normal saline </a:t>
            </a:r>
            <a:r>
              <a:rPr lang="en-US" b="0"/>
              <a:t>(isotonic, 0.9% NaCl)</a:t>
            </a:r>
            <a:endParaRPr b="0"/>
          </a:p>
          <a:p>
            <a:pPr marL="742950" lvl="1" indent="-285750" algn="l" rtl="0">
              <a:lnSpc>
                <a:spcPct val="90000"/>
              </a:lnSpc>
              <a:spcBef>
                <a:spcPts val="0"/>
              </a:spcBef>
              <a:spcAft>
                <a:spcPts val="0"/>
              </a:spcAft>
              <a:buClr>
                <a:srgbClr val="000000"/>
              </a:buClr>
              <a:buSzPts val="2000"/>
              <a:buFont typeface="Arial"/>
              <a:buChar char="–"/>
            </a:pPr>
            <a:r>
              <a:rPr lang="en-US" sz="2000">
                <a:solidFill>
                  <a:srgbClr val="000000"/>
                </a:solidFill>
              </a:rPr>
              <a:t>raises blood volume while maintaining normal osmolarity</a:t>
            </a:r>
            <a:endParaRPr/>
          </a:p>
          <a:p>
            <a:pPr marL="1143000" lvl="2" indent="-228600" algn="l" rtl="0">
              <a:lnSpc>
                <a:spcPct val="90000"/>
              </a:lnSpc>
              <a:spcBef>
                <a:spcPts val="0"/>
              </a:spcBef>
              <a:spcAft>
                <a:spcPts val="0"/>
              </a:spcAft>
              <a:buClr>
                <a:srgbClr val="000000"/>
              </a:buClr>
              <a:buSzPts val="1600"/>
              <a:buFont typeface="Arial"/>
              <a:buChar char="•"/>
            </a:pPr>
            <a:r>
              <a:rPr lang="en-US" sz="1600">
                <a:solidFill>
                  <a:srgbClr val="000000"/>
                </a:solidFill>
              </a:rPr>
              <a:t>takes 3 to 5 times the normal saline to rebuild normal blood volume because much of the saline escapes blood and enters interstitial fluid compartment</a:t>
            </a:r>
            <a:endParaRPr/>
          </a:p>
          <a:p>
            <a:pPr marL="1143000" lvl="2" indent="-228600" algn="l" rtl="0">
              <a:lnSpc>
                <a:spcPct val="90000"/>
              </a:lnSpc>
              <a:spcBef>
                <a:spcPts val="0"/>
              </a:spcBef>
              <a:spcAft>
                <a:spcPts val="0"/>
              </a:spcAft>
              <a:buClr>
                <a:srgbClr val="000000"/>
              </a:buClr>
              <a:buSzPts val="1600"/>
              <a:buFont typeface="Arial"/>
              <a:buChar char="•"/>
            </a:pPr>
            <a:r>
              <a:rPr lang="en-US" sz="1600">
                <a:solidFill>
                  <a:srgbClr val="000000"/>
                </a:solidFill>
              </a:rPr>
              <a:t>can induce hypernatremia or hyperchloremia</a:t>
            </a:r>
            <a:endParaRPr/>
          </a:p>
          <a:p>
            <a:pPr marL="1143000" lvl="2" indent="-127000" algn="l" rtl="0">
              <a:lnSpc>
                <a:spcPct val="90000"/>
              </a:lnSpc>
              <a:spcBef>
                <a:spcPts val="0"/>
              </a:spcBef>
              <a:spcAft>
                <a:spcPts val="0"/>
              </a:spcAft>
              <a:buClr>
                <a:srgbClr val="000000"/>
              </a:buClr>
              <a:buSzPts val="1600"/>
              <a:buFont typeface="Arial"/>
              <a:buNone/>
            </a:pPr>
            <a:endParaRPr sz="1600">
              <a:solidFill>
                <a:srgbClr val="000000"/>
              </a:solidFill>
            </a:endParaRPr>
          </a:p>
          <a:p>
            <a:pPr marL="342900" lvl="0" indent="-342900" algn="l" rtl="0">
              <a:lnSpc>
                <a:spcPct val="90000"/>
              </a:lnSpc>
              <a:spcBef>
                <a:spcPts val="500"/>
              </a:spcBef>
              <a:spcAft>
                <a:spcPts val="0"/>
              </a:spcAft>
              <a:buClr>
                <a:srgbClr val="000000"/>
              </a:buClr>
              <a:buSzPts val="2400"/>
              <a:buFont typeface="Arial"/>
              <a:buChar char="•"/>
            </a:pPr>
            <a:r>
              <a:rPr lang="en-US" b="1">
                <a:solidFill>
                  <a:srgbClr val="000000"/>
                </a:solidFill>
              </a:rPr>
              <a:t>correct pH imbalances</a:t>
            </a:r>
            <a:endParaRPr/>
          </a:p>
          <a:p>
            <a:pPr marL="742950" lvl="1" indent="-285750" algn="l" rtl="0">
              <a:lnSpc>
                <a:spcPct val="90000"/>
              </a:lnSpc>
              <a:spcBef>
                <a:spcPts val="0"/>
              </a:spcBef>
              <a:spcAft>
                <a:spcPts val="0"/>
              </a:spcAft>
              <a:buClr>
                <a:srgbClr val="000000"/>
              </a:buClr>
              <a:buSzPts val="2000"/>
              <a:buFont typeface="Arial"/>
              <a:buChar char="–"/>
            </a:pPr>
            <a:r>
              <a:rPr lang="en-US" sz="2000">
                <a:solidFill>
                  <a:srgbClr val="000000"/>
                </a:solidFill>
              </a:rPr>
              <a:t>acidosis treated with Ringer’s lactate</a:t>
            </a:r>
            <a:endParaRPr/>
          </a:p>
          <a:p>
            <a:pPr marL="742950" lvl="1" indent="-285750" algn="l" rtl="0">
              <a:lnSpc>
                <a:spcPct val="90000"/>
              </a:lnSpc>
              <a:spcBef>
                <a:spcPts val="0"/>
              </a:spcBef>
              <a:spcAft>
                <a:spcPts val="0"/>
              </a:spcAft>
              <a:buClr>
                <a:srgbClr val="000000"/>
              </a:buClr>
              <a:buSzPts val="2000"/>
              <a:buFont typeface="Arial"/>
              <a:buChar char="–"/>
            </a:pPr>
            <a:r>
              <a:rPr lang="en-US" sz="2000">
                <a:solidFill>
                  <a:srgbClr val="000000"/>
                </a:solidFill>
              </a:rPr>
              <a:t>alkalosis treated with potassium chloride</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08"/>
        <p:cNvGrpSpPr/>
        <p:nvPr/>
      </p:nvGrpSpPr>
      <p:grpSpPr>
        <a:xfrm>
          <a:off x="0" y="0"/>
          <a:ext cx="0" cy="0"/>
          <a:chOff x="0" y="0"/>
          <a:chExt cx="0" cy="0"/>
        </a:xfrm>
      </p:grpSpPr>
      <p:sp>
        <p:nvSpPr>
          <p:cNvPr id="1109" name="Google Shape;1109;p84"/>
          <p:cNvSpPr txBox="1">
            <a:spLocks noGrp="1"/>
          </p:cNvSpPr>
          <p:nvPr>
            <p:ph type="sldNum" idx="4294967295"/>
          </p:nvPr>
        </p:nvSpPr>
        <p:spPr>
          <a:xfrm>
            <a:off x="8842092" y="6324600"/>
            <a:ext cx="301908" cy="288824"/>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1">
                <a:solidFill>
                  <a:srgbClr val="000000"/>
                </a:solidFill>
              </a:rPr>
              <a:t>23</a:t>
            </a:fld>
            <a:endParaRPr/>
          </a:p>
        </p:txBody>
      </p:sp>
      <p:sp>
        <p:nvSpPr>
          <p:cNvPr id="1110" name="Google Shape;1110;p84"/>
          <p:cNvSpPr txBox="1">
            <a:spLocks noGrp="1"/>
          </p:cNvSpPr>
          <p:nvPr>
            <p:ph type="title" idx="4294967295"/>
          </p:nvPr>
        </p:nvSpPr>
        <p:spPr>
          <a:xfrm>
            <a:off x="-1" y="76199"/>
            <a:ext cx="9144002" cy="1143002"/>
          </a:xfrm>
          <a:prstGeom prst="rect">
            <a:avLst/>
          </a:prstGeom>
          <a:noFill/>
          <a:ln>
            <a:noFill/>
          </a:ln>
        </p:spPr>
        <p:txBody>
          <a:bodyPr spcFirstLastPara="1" wrap="square" lIns="45700" tIns="45700" rIns="45700" bIns="45700" anchor="ctr" anchorCtr="0">
            <a:normAutofit/>
          </a:bodyPr>
          <a:lstStyle/>
          <a:p>
            <a:pPr marL="0" marR="0" lvl="0" indent="0" algn="ctr" rtl="0">
              <a:lnSpc>
                <a:spcPct val="100000"/>
              </a:lnSpc>
              <a:spcBef>
                <a:spcPts val="0"/>
              </a:spcBef>
              <a:spcAft>
                <a:spcPts val="0"/>
              </a:spcAft>
              <a:buClr>
                <a:srgbClr val="000000"/>
              </a:buClr>
              <a:buSzPts val="4400"/>
              <a:buFont typeface="Arial"/>
              <a:buNone/>
            </a:pPr>
            <a:r>
              <a:rPr lang="en-US" sz="4400" b="1"/>
              <a:t>Fluid Replacement Therapy</a:t>
            </a:r>
            <a:endParaRPr/>
          </a:p>
        </p:txBody>
      </p:sp>
      <p:sp>
        <p:nvSpPr>
          <p:cNvPr id="1111" name="Google Shape;1111;p84"/>
          <p:cNvSpPr txBox="1">
            <a:spLocks noGrp="1"/>
          </p:cNvSpPr>
          <p:nvPr>
            <p:ph type="body" idx="4294967295"/>
          </p:nvPr>
        </p:nvSpPr>
        <p:spPr>
          <a:xfrm>
            <a:off x="457200" y="838200"/>
            <a:ext cx="8305800" cy="5486400"/>
          </a:xfrm>
          <a:prstGeom prst="rect">
            <a:avLst/>
          </a:prstGeom>
          <a:noFill/>
          <a:ln>
            <a:noFill/>
          </a:ln>
        </p:spPr>
        <p:txBody>
          <a:bodyPr spcFirstLastPara="1" wrap="square" lIns="45700" tIns="45700" rIns="45700" bIns="45700" anchor="t" anchorCtr="0">
            <a:normAutofit/>
          </a:bodyPr>
          <a:lstStyle/>
          <a:p>
            <a:pPr marL="342900" lvl="0" indent="-215900" algn="l" rtl="0">
              <a:lnSpc>
                <a:spcPct val="90000"/>
              </a:lnSpc>
              <a:spcBef>
                <a:spcPts val="0"/>
              </a:spcBef>
              <a:spcAft>
                <a:spcPts val="0"/>
              </a:spcAft>
              <a:buClr>
                <a:srgbClr val="000000"/>
              </a:buClr>
              <a:buSzPts val="2000"/>
              <a:buFont typeface="Arial"/>
              <a:buNone/>
            </a:pPr>
            <a:endParaRPr sz="2000">
              <a:solidFill>
                <a:srgbClr val="000000"/>
              </a:solidFill>
            </a:endParaRPr>
          </a:p>
          <a:p>
            <a:pPr marL="342900" lvl="0" indent="-342900" algn="l" rtl="0">
              <a:lnSpc>
                <a:spcPct val="90000"/>
              </a:lnSpc>
              <a:spcBef>
                <a:spcPts val="500"/>
              </a:spcBef>
              <a:spcAft>
                <a:spcPts val="0"/>
              </a:spcAft>
              <a:buClr>
                <a:srgbClr val="000000"/>
              </a:buClr>
              <a:buSzPts val="2400"/>
              <a:buFont typeface="Arial"/>
              <a:buChar char="•"/>
            </a:pPr>
            <a:r>
              <a:rPr lang="en-US" b="1">
                <a:solidFill>
                  <a:srgbClr val="000000"/>
                </a:solidFill>
              </a:rPr>
              <a:t>plasma volume expanders </a:t>
            </a:r>
            <a:r>
              <a:rPr lang="en-US" b="0"/>
              <a:t>– hypertonic solutions or colloids that are retained in the bloodstream and draw interstitial water into it by osmosis</a:t>
            </a:r>
            <a:endParaRPr b="0"/>
          </a:p>
          <a:p>
            <a:pPr marL="742950" lvl="1" indent="-285750" algn="l" rtl="0">
              <a:lnSpc>
                <a:spcPct val="90000"/>
              </a:lnSpc>
              <a:spcBef>
                <a:spcPts val="0"/>
              </a:spcBef>
              <a:spcAft>
                <a:spcPts val="0"/>
              </a:spcAft>
              <a:buClr>
                <a:srgbClr val="000000"/>
              </a:buClr>
              <a:buSzPts val="2000"/>
              <a:buFont typeface="Arial"/>
              <a:buChar char="–"/>
            </a:pPr>
            <a:r>
              <a:rPr lang="en-US" sz="2000">
                <a:solidFill>
                  <a:srgbClr val="000000"/>
                </a:solidFill>
              </a:rPr>
              <a:t>used to combat hypotonic hydration by drawing water out of swollen cells</a:t>
            </a:r>
            <a:endParaRPr/>
          </a:p>
          <a:p>
            <a:pPr marL="742950" lvl="1" indent="-285750" algn="l" rtl="0">
              <a:lnSpc>
                <a:spcPct val="90000"/>
              </a:lnSpc>
              <a:spcBef>
                <a:spcPts val="0"/>
              </a:spcBef>
              <a:spcAft>
                <a:spcPts val="0"/>
              </a:spcAft>
              <a:buClr>
                <a:srgbClr val="000000"/>
              </a:buClr>
              <a:buSzPts val="2000"/>
              <a:buFont typeface="Arial"/>
              <a:buChar char="–"/>
            </a:pPr>
            <a:r>
              <a:rPr lang="en-US" sz="2000">
                <a:solidFill>
                  <a:srgbClr val="000000"/>
                </a:solidFill>
              </a:rPr>
              <a:t>can draw several liters of water out of the intracellular compartment within a few minutes</a:t>
            </a:r>
            <a:endParaRPr/>
          </a:p>
          <a:p>
            <a:pPr marL="742950" lvl="1" indent="-158750" algn="l" rtl="0">
              <a:lnSpc>
                <a:spcPct val="90000"/>
              </a:lnSpc>
              <a:spcBef>
                <a:spcPts val="0"/>
              </a:spcBef>
              <a:spcAft>
                <a:spcPts val="0"/>
              </a:spcAft>
              <a:buClr>
                <a:srgbClr val="000000"/>
              </a:buClr>
              <a:buSzPts val="2000"/>
              <a:buFont typeface="Arial"/>
              <a:buNone/>
            </a:pPr>
            <a:endParaRPr sz="2000">
              <a:solidFill>
                <a:srgbClr val="000000"/>
              </a:solidFill>
            </a:endParaRPr>
          </a:p>
          <a:p>
            <a:pPr marL="342900" lvl="0" indent="-342900" algn="l" rtl="0">
              <a:lnSpc>
                <a:spcPct val="90000"/>
              </a:lnSpc>
              <a:spcBef>
                <a:spcPts val="500"/>
              </a:spcBef>
              <a:spcAft>
                <a:spcPts val="0"/>
              </a:spcAft>
              <a:buClr>
                <a:srgbClr val="000000"/>
              </a:buClr>
              <a:buSzPts val="2400"/>
              <a:buFont typeface="Arial"/>
              <a:buChar char="•"/>
            </a:pPr>
            <a:r>
              <a:rPr lang="en-US" b="1">
                <a:solidFill>
                  <a:srgbClr val="000000"/>
                </a:solidFill>
              </a:rPr>
              <a:t>patients who cannot eat</a:t>
            </a:r>
            <a:endParaRPr/>
          </a:p>
          <a:p>
            <a:pPr marL="742950" lvl="1" indent="-285750" algn="l" rtl="0">
              <a:lnSpc>
                <a:spcPct val="90000"/>
              </a:lnSpc>
              <a:spcBef>
                <a:spcPts val="0"/>
              </a:spcBef>
              <a:spcAft>
                <a:spcPts val="0"/>
              </a:spcAft>
              <a:buClr>
                <a:srgbClr val="000000"/>
              </a:buClr>
              <a:buSzPts val="2000"/>
              <a:buFont typeface="Arial"/>
              <a:buChar char="–"/>
            </a:pPr>
            <a:r>
              <a:rPr lang="en-US" sz="2000">
                <a:solidFill>
                  <a:srgbClr val="000000"/>
                </a:solidFill>
              </a:rPr>
              <a:t>isotonic 5% dextrose (glucose) solution</a:t>
            </a:r>
            <a:endParaRPr sz="1600"/>
          </a:p>
          <a:p>
            <a:pPr marL="742950" lvl="1" indent="-285750" algn="l" rtl="0">
              <a:lnSpc>
                <a:spcPct val="90000"/>
              </a:lnSpc>
              <a:spcBef>
                <a:spcPts val="0"/>
              </a:spcBef>
              <a:spcAft>
                <a:spcPts val="0"/>
              </a:spcAft>
              <a:buClr>
                <a:srgbClr val="000000"/>
              </a:buClr>
              <a:buSzPts val="1800"/>
              <a:buFont typeface="Arial"/>
              <a:buChar char="–"/>
            </a:pPr>
            <a:r>
              <a:rPr lang="en-US" sz="1800">
                <a:solidFill>
                  <a:srgbClr val="000000"/>
                </a:solidFill>
              </a:rPr>
              <a:t>has </a:t>
            </a:r>
            <a:r>
              <a:rPr lang="en-US" b="1"/>
              <a:t>protein sparing effect </a:t>
            </a:r>
            <a:r>
              <a:rPr lang="en-US" sz="1800">
                <a:solidFill>
                  <a:srgbClr val="000000"/>
                </a:solidFill>
              </a:rPr>
              <a:t>– fasting patients lose as much as 70 to 85 grams of protein per day</a:t>
            </a:r>
            <a:endParaRPr/>
          </a:p>
          <a:p>
            <a:pPr marL="1143000" lvl="2" indent="-228600" algn="l" rtl="0">
              <a:lnSpc>
                <a:spcPct val="90000"/>
              </a:lnSpc>
              <a:spcBef>
                <a:spcPts val="0"/>
              </a:spcBef>
              <a:spcAft>
                <a:spcPts val="0"/>
              </a:spcAft>
              <a:buClr>
                <a:srgbClr val="000000"/>
              </a:buClr>
              <a:buSzPts val="1600"/>
              <a:buFont typeface="Arial"/>
              <a:buChar char="•"/>
            </a:pPr>
            <a:r>
              <a:rPr lang="en-US" sz="1600">
                <a:solidFill>
                  <a:srgbClr val="000000"/>
                </a:solidFill>
              </a:rPr>
              <a:t>I.V. glucose reduces this by half</a:t>
            </a:r>
            <a:endParaRPr/>
          </a:p>
          <a:p>
            <a:pPr marL="1143000" lvl="2" indent="-127000" algn="l" rtl="0">
              <a:lnSpc>
                <a:spcPct val="90000"/>
              </a:lnSpc>
              <a:spcBef>
                <a:spcPts val="0"/>
              </a:spcBef>
              <a:spcAft>
                <a:spcPts val="0"/>
              </a:spcAft>
              <a:buClr>
                <a:srgbClr val="000000"/>
              </a:buClr>
              <a:buSzPts val="1600"/>
              <a:buFont typeface="Arial"/>
              <a:buNone/>
            </a:pPr>
            <a:endParaRPr sz="1600">
              <a:solidFill>
                <a:srgbClr val="000000"/>
              </a:solidFill>
            </a:endParaRPr>
          </a:p>
          <a:p>
            <a:pPr marL="342900" lvl="0" indent="-342900" algn="l" rtl="0">
              <a:lnSpc>
                <a:spcPct val="90000"/>
              </a:lnSpc>
              <a:spcBef>
                <a:spcPts val="500"/>
              </a:spcBef>
              <a:spcAft>
                <a:spcPts val="0"/>
              </a:spcAft>
              <a:buClr>
                <a:srgbClr val="000000"/>
              </a:buClr>
              <a:buSzPts val="2400"/>
              <a:buFont typeface="Arial"/>
              <a:buChar char="•"/>
            </a:pPr>
            <a:r>
              <a:rPr lang="en-US" b="1">
                <a:solidFill>
                  <a:srgbClr val="000000"/>
                </a:solidFill>
              </a:rPr>
              <a:t>patients with renal insufficiency</a:t>
            </a:r>
            <a:endParaRPr/>
          </a:p>
          <a:p>
            <a:pPr marL="742950" lvl="1" indent="-285750" algn="l" rtl="0">
              <a:lnSpc>
                <a:spcPct val="90000"/>
              </a:lnSpc>
              <a:spcBef>
                <a:spcPts val="0"/>
              </a:spcBef>
              <a:spcAft>
                <a:spcPts val="0"/>
              </a:spcAft>
              <a:buClr>
                <a:srgbClr val="000000"/>
              </a:buClr>
              <a:buSzPts val="2000"/>
              <a:buFont typeface="Arial"/>
              <a:buChar char="–"/>
            </a:pPr>
            <a:r>
              <a:rPr lang="en-US" sz="2000">
                <a:solidFill>
                  <a:srgbClr val="000000"/>
                </a:solidFill>
              </a:rPr>
              <a:t>given slowly through I.V. drip</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404664"/>
            <a:ext cx="8520604" cy="572711"/>
          </a:xfrm>
        </p:spPr>
        <p:txBody>
          <a:bodyPr>
            <a:normAutofit fontScale="90000"/>
          </a:bodyPr>
          <a:lstStyle/>
          <a:p>
            <a:r>
              <a:rPr lang="en-US" b="1" dirty="0"/>
              <a:t>Why Homeostasis Is</a:t>
            </a:r>
            <a:r>
              <a:rPr lang="ru-RU" dirty="0"/>
              <a:t/>
            </a:r>
            <a:br>
              <a:rPr lang="ru-RU" dirty="0"/>
            </a:br>
            <a:r>
              <a:rPr lang="en-US" b="1" dirty="0"/>
              <a:t>Important to Everyday Activities</a:t>
            </a:r>
            <a:r>
              <a:rPr lang="ru-RU" dirty="0"/>
              <a:t/>
            </a:r>
            <a:br>
              <a:rPr lang="ru-RU" dirty="0"/>
            </a:br>
            <a:endParaRPr lang="ru-RU" dirty="0"/>
          </a:p>
        </p:txBody>
      </p:sp>
      <p:sp>
        <p:nvSpPr>
          <p:cNvPr id="3" name="Текст 2"/>
          <p:cNvSpPr>
            <a:spLocks noGrp="1"/>
          </p:cNvSpPr>
          <p:nvPr>
            <p:ph type="body" idx="1"/>
          </p:nvPr>
        </p:nvSpPr>
        <p:spPr>
          <a:xfrm>
            <a:off x="311698" y="2009722"/>
            <a:ext cx="8436766" cy="4371606"/>
          </a:xfrm>
        </p:spPr>
        <p:txBody>
          <a:bodyPr>
            <a:normAutofit fontScale="55000" lnSpcReduction="20000"/>
          </a:bodyPr>
          <a:lstStyle/>
          <a:p>
            <a:pPr marL="115570">
              <a:spcBef>
                <a:spcPts val="475"/>
              </a:spcBef>
            </a:pPr>
            <a:r>
              <a:rPr lang="en-US" sz="3600" b="1" dirty="0">
                <a:solidFill>
                  <a:srgbClr val="231F20"/>
                </a:solidFill>
                <a:latin typeface="Calibri"/>
                <a:ea typeface="Book Antiqua"/>
                <a:cs typeface="Book Antiqua"/>
              </a:rPr>
              <a:t>Part I – Where Is Blake?</a:t>
            </a:r>
            <a:endParaRPr lang="ru-RU" b="1" dirty="0">
              <a:latin typeface="Book Antiqua"/>
              <a:ea typeface="Book Antiqua"/>
              <a:cs typeface="Book Antiqua"/>
            </a:endParaRPr>
          </a:p>
          <a:p>
            <a:pPr marL="70485" marR="2712720" indent="0">
              <a:lnSpc>
                <a:spcPct val="96000"/>
              </a:lnSpc>
              <a:spcBef>
                <a:spcPts val="465"/>
              </a:spcBef>
              <a:buNone/>
            </a:pPr>
            <a:r>
              <a:rPr lang="en-US" sz="2500" dirty="0">
                <a:solidFill>
                  <a:srgbClr val="231F20"/>
                </a:solidFill>
                <a:latin typeface="Book Antiqua"/>
                <a:ea typeface="Book Antiqua"/>
                <a:cs typeface="Book Antiqua"/>
              </a:rPr>
              <a:t>“Where</a:t>
            </a:r>
            <a:r>
              <a:rPr lang="en-US" sz="2500" spc="-120"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is</a:t>
            </a:r>
            <a:r>
              <a:rPr lang="en-US" sz="2500" spc="-120"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Blake?”</a:t>
            </a:r>
            <a:r>
              <a:rPr lang="en-US" sz="2500" spc="-120"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Ashton</a:t>
            </a:r>
            <a:r>
              <a:rPr lang="en-US" sz="2500" spc="-120"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asked,</a:t>
            </a:r>
            <a:r>
              <a:rPr lang="en-US" sz="2500" spc="-120"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apparently</a:t>
            </a:r>
            <a:r>
              <a:rPr lang="en-US" sz="2500" spc="-120"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expecting</a:t>
            </a:r>
            <a:r>
              <a:rPr lang="en-US" sz="2500" spc="-120"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Blake,</a:t>
            </a:r>
            <a:r>
              <a:rPr lang="en-US" sz="2500" spc="-120"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his</a:t>
            </a:r>
            <a:r>
              <a:rPr lang="en-US" sz="2500" spc="-120" dirty="0">
                <a:solidFill>
                  <a:srgbClr val="231F20"/>
                </a:solidFill>
                <a:latin typeface="Book Antiqua"/>
                <a:ea typeface="Book Antiqua"/>
                <a:cs typeface="Book Antiqua"/>
              </a:rPr>
              <a:t> </a:t>
            </a:r>
            <a:r>
              <a:rPr lang="en-US" sz="2500" spc="-20" dirty="0">
                <a:solidFill>
                  <a:srgbClr val="231F20"/>
                </a:solidFill>
                <a:latin typeface="Book Antiqua"/>
                <a:ea typeface="Book Antiqua"/>
                <a:cs typeface="Book Antiqua"/>
              </a:rPr>
              <a:t>room- </a:t>
            </a:r>
            <a:r>
              <a:rPr lang="en-US" sz="2500" dirty="0" smtClean="0">
                <a:solidFill>
                  <a:srgbClr val="231F20"/>
                </a:solidFill>
                <a:latin typeface="Book Antiqua"/>
                <a:ea typeface="Book Antiqua"/>
                <a:cs typeface="Book Antiqua"/>
              </a:rPr>
              <a:t>mate,</a:t>
            </a:r>
            <a:r>
              <a:rPr lang="ru-RU" sz="2500" dirty="0" smtClean="0">
                <a:solidFill>
                  <a:srgbClr val="231F20"/>
                </a:solidFill>
                <a:latin typeface="Book Antiqua"/>
                <a:ea typeface="Book Antiqua"/>
                <a:cs typeface="Book Antiqua"/>
              </a:rPr>
              <a:t> </a:t>
            </a:r>
            <a:r>
              <a:rPr lang="en-US" sz="2500" dirty="0" smtClean="0">
                <a:solidFill>
                  <a:srgbClr val="231F20"/>
                </a:solidFill>
                <a:latin typeface="Book Antiqua"/>
                <a:ea typeface="Book Antiqua"/>
                <a:cs typeface="Book Antiqua"/>
              </a:rPr>
              <a:t>to </a:t>
            </a:r>
            <a:r>
              <a:rPr lang="en-US" sz="2500" dirty="0">
                <a:solidFill>
                  <a:srgbClr val="231F20"/>
                </a:solidFill>
                <a:latin typeface="Book Antiqua"/>
                <a:ea typeface="Book Antiqua"/>
                <a:cs typeface="Book Antiqua"/>
              </a:rPr>
              <a:t>be following Sam into their</a:t>
            </a:r>
            <a:r>
              <a:rPr lang="en-US" sz="2500" spc="-180"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apartment.</a:t>
            </a:r>
            <a:endParaRPr lang="ru-RU" sz="2500" dirty="0">
              <a:latin typeface="Book Antiqua"/>
              <a:ea typeface="Book Antiqua"/>
              <a:cs typeface="Book Antiqua"/>
            </a:endParaRPr>
          </a:p>
          <a:p>
            <a:pPr marL="69850" marR="2774315" indent="0">
              <a:lnSpc>
                <a:spcPct val="96000"/>
              </a:lnSpc>
              <a:spcBef>
                <a:spcPts val="590"/>
              </a:spcBef>
              <a:buNone/>
            </a:pPr>
            <a:r>
              <a:rPr lang="en-US" sz="2500" dirty="0">
                <a:solidFill>
                  <a:srgbClr val="231F20"/>
                </a:solidFill>
                <a:latin typeface="Book Antiqua"/>
                <a:ea typeface="Book Antiqua"/>
                <a:cs typeface="Book Antiqua"/>
              </a:rPr>
              <a:t>“I</a:t>
            </a:r>
            <a:r>
              <a:rPr lang="en-US" sz="2500" spc="-95"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thought</a:t>
            </a:r>
            <a:r>
              <a:rPr lang="en-US" sz="2500" spc="-90"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he</a:t>
            </a:r>
            <a:r>
              <a:rPr lang="en-US" sz="2500" spc="-95"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was</a:t>
            </a:r>
            <a:r>
              <a:rPr lang="en-US" sz="2500" spc="-90"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with</a:t>
            </a:r>
            <a:r>
              <a:rPr lang="en-US" sz="2500" spc="-95" dirty="0">
                <a:solidFill>
                  <a:srgbClr val="231F20"/>
                </a:solidFill>
                <a:latin typeface="Book Antiqua"/>
                <a:ea typeface="Book Antiqua"/>
                <a:cs typeface="Book Antiqua"/>
              </a:rPr>
              <a:t> </a:t>
            </a:r>
            <a:r>
              <a:rPr lang="en-US" sz="2500" spc="-20" dirty="0">
                <a:solidFill>
                  <a:srgbClr val="231F20"/>
                </a:solidFill>
                <a:latin typeface="Book Antiqua"/>
                <a:ea typeface="Book Antiqua"/>
                <a:cs typeface="Book Antiqua"/>
              </a:rPr>
              <a:t>you,”</a:t>
            </a:r>
            <a:r>
              <a:rPr lang="en-US" sz="2500" spc="-90"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replied</a:t>
            </a:r>
            <a:r>
              <a:rPr lang="en-US" sz="2500" spc="-95"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Sam,</a:t>
            </a:r>
            <a:r>
              <a:rPr lang="en-US" sz="2500" spc="-90"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confused</a:t>
            </a:r>
            <a:r>
              <a:rPr lang="en-US" sz="2500" spc="-90"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by</a:t>
            </a:r>
            <a:r>
              <a:rPr lang="en-US" sz="2500" spc="-95" dirty="0">
                <a:solidFill>
                  <a:srgbClr val="231F20"/>
                </a:solidFill>
                <a:latin typeface="Book Antiqua"/>
                <a:ea typeface="Book Antiqua"/>
                <a:cs typeface="Book Antiqua"/>
              </a:rPr>
              <a:t> </a:t>
            </a:r>
            <a:r>
              <a:rPr lang="en-US" sz="2500" spc="-25" dirty="0">
                <a:solidFill>
                  <a:srgbClr val="231F20"/>
                </a:solidFill>
                <a:latin typeface="Book Antiqua"/>
                <a:ea typeface="Book Antiqua"/>
                <a:cs typeface="Book Antiqua"/>
              </a:rPr>
              <a:t>Ashton’s</a:t>
            </a:r>
            <a:r>
              <a:rPr lang="en-US" sz="2500" spc="-90" dirty="0">
                <a:solidFill>
                  <a:srgbClr val="231F20"/>
                </a:solidFill>
                <a:latin typeface="Book Antiqua"/>
                <a:ea typeface="Book Antiqua"/>
                <a:cs typeface="Book Antiqua"/>
              </a:rPr>
              <a:t> </a:t>
            </a:r>
            <a:r>
              <a:rPr lang="en-US" sz="2500" dirty="0" err="1">
                <a:solidFill>
                  <a:srgbClr val="231F20"/>
                </a:solidFill>
                <a:latin typeface="Book Antiqua"/>
                <a:ea typeface="Book Antiqua"/>
                <a:cs typeface="Book Antiqua"/>
              </a:rPr>
              <a:t>ques</a:t>
            </a:r>
            <a:r>
              <a:rPr lang="en-US" sz="2500" dirty="0">
                <a:solidFill>
                  <a:srgbClr val="231F20"/>
                </a:solidFill>
                <a:latin typeface="Book Antiqua"/>
                <a:ea typeface="Book Antiqua"/>
                <a:cs typeface="Book Antiqua"/>
              </a:rPr>
              <a:t>- </a:t>
            </a:r>
            <a:r>
              <a:rPr lang="en-US" sz="2500" dirty="0" err="1">
                <a:solidFill>
                  <a:srgbClr val="231F20"/>
                </a:solidFill>
                <a:latin typeface="Book Antiqua"/>
                <a:ea typeface="Book Antiqua"/>
                <a:cs typeface="Book Antiqua"/>
              </a:rPr>
              <a:t>tion</a:t>
            </a:r>
            <a:r>
              <a:rPr lang="en-US" sz="2500" dirty="0">
                <a:solidFill>
                  <a:srgbClr val="231F20"/>
                </a:solidFill>
                <a:latin typeface="Book Antiqua"/>
                <a:ea typeface="Book Antiqua"/>
                <a:cs typeface="Book Antiqua"/>
              </a:rPr>
              <a:t>.</a:t>
            </a:r>
            <a:r>
              <a:rPr lang="en-US" sz="2500" spc="-55"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“Blake</a:t>
            </a:r>
            <a:r>
              <a:rPr lang="en-US" sz="2500" spc="-50"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told</a:t>
            </a:r>
            <a:r>
              <a:rPr lang="en-US" sz="2500" spc="-55"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me</a:t>
            </a:r>
            <a:r>
              <a:rPr lang="en-US" sz="2500" spc="-50"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you</a:t>
            </a:r>
            <a:r>
              <a:rPr lang="en-US" sz="2500" spc="-55"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and</a:t>
            </a:r>
            <a:r>
              <a:rPr lang="en-US" sz="2500" spc="-50"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he</a:t>
            </a:r>
            <a:r>
              <a:rPr lang="en-US" sz="2500" spc="-55"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had</a:t>
            </a:r>
            <a:r>
              <a:rPr lang="en-US" sz="2500" spc="-50"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a</a:t>
            </a:r>
            <a:r>
              <a:rPr lang="en-US" sz="2500" spc="-55"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heart-to-heart</a:t>
            </a:r>
            <a:r>
              <a:rPr lang="en-US" sz="2500" spc="-50"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talk</a:t>
            </a:r>
            <a:r>
              <a:rPr lang="en-US" sz="2500" spc="-55"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at</a:t>
            </a:r>
            <a:r>
              <a:rPr lang="en-US" sz="2500" spc="-50"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the</a:t>
            </a:r>
            <a:r>
              <a:rPr lang="en-US" sz="2500" spc="-50" dirty="0">
                <a:solidFill>
                  <a:srgbClr val="231F20"/>
                </a:solidFill>
                <a:latin typeface="Book Antiqua"/>
                <a:ea typeface="Book Antiqua"/>
                <a:cs typeface="Book Antiqua"/>
              </a:rPr>
              <a:t> </a:t>
            </a:r>
            <a:r>
              <a:rPr lang="en-US" sz="2500" spc="-15" dirty="0">
                <a:solidFill>
                  <a:srgbClr val="231F20"/>
                </a:solidFill>
                <a:latin typeface="Book Antiqua"/>
                <a:ea typeface="Book Antiqua"/>
                <a:cs typeface="Book Antiqua"/>
              </a:rPr>
              <a:t>party </a:t>
            </a:r>
            <a:r>
              <a:rPr lang="en-US" sz="2500" dirty="0">
                <a:solidFill>
                  <a:srgbClr val="231F20"/>
                </a:solidFill>
                <a:latin typeface="Book Antiqua"/>
                <a:ea typeface="Book Antiqua"/>
                <a:cs typeface="Book Antiqua"/>
              </a:rPr>
              <a:t>about</a:t>
            </a:r>
            <a:r>
              <a:rPr lang="en-US" sz="2500" spc="-60"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his</a:t>
            </a:r>
            <a:r>
              <a:rPr lang="en-US" sz="2500" spc="-60"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drinking.</a:t>
            </a:r>
            <a:r>
              <a:rPr lang="en-US" sz="2500" spc="-60"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He</a:t>
            </a:r>
            <a:r>
              <a:rPr lang="en-US" sz="2500" spc="-55"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told</a:t>
            </a:r>
            <a:r>
              <a:rPr lang="en-US" sz="2500" spc="-60"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me</a:t>
            </a:r>
            <a:r>
              <a:rPr lang="en-US" sz="2500" spc="-60"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he</a:t>
            </a:r>
            <a:r>
              <a:rPr lang="en-US" sz="2500" spc="-55"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decided</a:t>
            </a:r>
            <a:r>
              <a:rPr lang="en-US" sz="2500" spc="-60"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to</a:t>
            </a:r>
            <a:r>
              <a:rPr lang="en-US" sz="2500" spc="-60"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leave</a:t>
            </a:r>
            <a:r>
              <a:rPr lang="en-US" sz="2500" spc="-55"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with</a:t>
            </a:r>
            <a:r>
              <a:rPr lang="en-US" sz="2500" spc="-60"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you</a:t>
            </a:r>
            <a:r>
              <a:rPr lang="en-US" sz="2500" spc="-60"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to</a:t>
            </a:r>
            <a:r>
              <a:rPr lang="en-US" sz="2500" spc="-55"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come back to the apartment.”</a:t>
            </a:r>
            <a:endParaRPr lang="ru-RU" sz="2500" dirty="0">
              <a:latin typeface="Book Antiqua"/>
              <a:ea typeface="Book Antiqua"/>
              <a:cs typeface="Book Antiqua"/>
            </a:endParaRPr>
          </a:p>
          <a:p>
            <a:pPr marL="69850" marR="2738755" indent="0">
              <a:lnSpc>
                <a:spcPct val="96000"/>
              </a:lnSpc>
              <a:spcBef>
                <a:spcPts val="575"/>
              </a:spcBef>
              <a:buNone/>
            </a:pPr>
            <a:r>
              <a:rPr lang="en-US" sz="2500" spc="-25" dirty="0">
                <a:solidFill>
                  <a:srgbClr val="231F20"/>
                </a:solidFill>
                <a:latin typeface="Book Antiqua"/>
                <a:ea typeface="Book Antiqua"/>
                <a:cs typeface="Book Antiqua"/>
              </a:rPr>
              <a:t>“We</a:t>
            </a:r>
            <a:r>
              <a:rPr lang="en-US" sz="2500" spc="-170"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did</a:t>
            </a:r>
            <a:r>
              <a:rPr lang="en-US" sz="2500" spc="-165"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talk</a:t>
            </a:r>
            <a:r>
              <a:rPr lang="en-US" sz="2500" spc="-170"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and</a:t>
            </a:r>
            <a:r>
              <a:rPr lang="en-US" sz="2500" spc="-165"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agreed</a:t>
            </a:r>
            <a:r>
              <a:rPr lang="en-US" sz="2500" spc="-165"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to</a:t>
            </a:r>
            <a:r>
              <a:rPr lang="en-US" sz="2500" spc="-170"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call</a:t>
            </a:r>
            <a:r>
              <a:rPr lang="en-US" sz="2500" spc="-165"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it</a:t>
            </a:r>
            <a:r>
              <a:rPr lang="en-US" sz="2500" spc="-165"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a</a:t>
            </a:r>
            <a:r>
              <a:rPr lang="en-US" sz="2500" spc="-170"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night,</a:t>
            </a:r>
            <a:r>
              <a:rPr lang="en-US" sz="2500" spc="-165"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but</a:t>
            </a:r>
            <a:r>
              <a:rPr lang="en-US" sz="2500" spc="-165"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he</a:t>
            </a:r>
            <a:r>
              <a:rPr lang="en-US" sz="2500" spc="-170" dirty="0">
                <a:solidFill>
                  <a:srgbClr val="231F20"/>
                </a:solidFill>
                <a:latin typeface="Book Antiqua"/>
                <a:ea typeface="Book Antiqua"/>
                <a:cs typeface="Book Antiqua"/>
              </a:rPr>
              <a:t> </a:t>
            </a:r>
            <a:r>
              <a:rPr lang="en-US" sz="2500" spc="-30" dirty="0">
                <a:solidFill>
                  <a:srgbClr val="231F20"/>
                </a:solidFill>
                <a:latin typeface="Book Antiqua"/>
                <a:ea typeface="Book Antiqua"/>
                <a:cs typeface="Book Antiqua"/>
              </a:rPr>
              <a:t>didn’t</a:t>
            </a:r>
            <a:r>
              <a:rPr lang="en-US" sz="2500" spc="-165"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leave</a:t>
            </a:r>
            <a:r>
              <a:rPr lang="en-US" sz="2500" spc="-165"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with</a:t>
            </a:r>
            <a:r>
              <a:rPr lang="en-US" sz="2500" spc="-170" dirty="0">
                <a:solidFill>
                  <a:srgbClr val="231F20"/>
                </a:solidFill>
                <a:latin typeface="Book Antiqua"/>
                <a:ea typeface="Book Antiqua"/>
                <a:cs typeface="Book Antiqua"/>
              </a:rPr>
              <a:t> </a:t>
            </a:r>
            <a:r>
              <a:rPr lang="en-US" sz="2500" spc="-35" dirty="0">
                <a:solidFill>
                  <a:srgbClr val="231F20"/>
                </a:solidFill>
                <a:latin typeface="Book Antiqua"/>
                <a:ea typeface="Book Antiqua"/>
                <a:cs typeface="Book Antiqua"/>
              </a:rPr>
              <a:t>me,” </a:t>
            </a:r>
            <a:r>
              <a:rPr lang="en-US" sz="2500" dirty="0">
                <a:solidFill>
                  <a:srgbClr val="231F20"/>
                </a:solidFill>
                <a:latin typeface="Book Antiqua"/>
                <a:ea typeface="Book Antiqua"/>
                <a:cs typeface="Book Antiqua"/>
              </a:rPr>
              <a:t>said</a:t>
            </a:r>
            <a:r>
              <a:rPr lang="en-US" sz="2500" spc="-70"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Ashton.</a:t>
            </a:r>
            <a:r>
              <a:rPr lang="en-US" sz="2500" spc="-65"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“He</a:t>
            </a:r>
            <a:r>
              <a:rPr lang="en-US" sz="2500" spc="-65"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just</a:t>
            </a:r>
            <a:r>
              <a:rPr lang="en-US" sz="2500" spc="-70" dirty="0">
                <a:solidFill>
                  <a:srgbClr val="231F20"/>
                </a:solidFill>
                <a:latin typeface="Book Antiqua"/>
                <a:ea typeface="Book Antiqua"/>
                <a:cs typeface="Book Antiqua"/>
              </a:rPr>
              <a:t> </a:t>
            </a:r>
            <a:r>
              <a:rPr lang="en-US" sz="2500" spc="-25" dirty="0">
                <a:solidFill>
                  <a:srgbClr val="231F20"/>
                </a:solidFill>
                <a:latin typeface="Book Antiqua"/>
                <a:ea typeface="Book Antiqua"/>
                <a:cs typeface="Book Antiqua"/>
              </a:rPr>
              <a:t>doesn’t</a:t>
            </a:r>
            <a:r>
              <a:rPr lang="en-US" sz="2500" spc="-65"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get</a:t>
            </a:r>
            <a:r>
              <a:rPr lang="en-US" sz="2500" spc="-65"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it.</a:t>
            </a:r>
            <a:r>
              <a:rPr lang="en-US" sz="2500" spc="-65" dirty="0">
                <a:solidFill>
                  <a:srgbClr val="231F20"/>
                </a:solidFill>
                <a:latin typeface="Book Antiqua"/>
                <a:ea typeface="Book Antiqua"/>
                <a:cs typeface="Book Antiqua"/>
              </a:rPr>
              <a:t> </a:t>
            </a:r>
            <a:r>
              <a:rPr lang="en-US" sz="2500" spc="-35" dirty="0">
                <a:solidFill>
                  <a:srgbClr val="231F20"/>
                </a:solidFill>
                <a:latin typeface="Book Antiqua"/>
                <a:ea typeface="Book Antiqua"/>
                <a:cs typeface="Book Antiqua"/>
              </a:rPr>
              <a:t>It’s</a:t>
            </a:r>
            <a:r>
              <a:rPr lang="en-US" sz="2500" spc="-70"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so</a:t>
            </a:r>
            <a:r>
              <a:rPr lang="en-US" sz="2500" spc="-65"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stupid</a:t>
            </a:r>
            <a:r>
              <a:rPr lang="en-US" sz="2500" spc="-65"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to</a:t>
            </a:r>
            <a:r>
              <a:rPr lang="en-US" sz="2500" spc="-70"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be</a:t>
            </a:r>
            <a:r>
              <a:rPr lang="en-US" sz="2500" spc="-65"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chugging</a:t>
            </a:r>
            <a:r>
              <a:rPr lang="en-US" sz="2500" spc="-65"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beers and</a:t>
            </a:r>
            <a:r>
              <a:rPr lang="en-US" sz="2500" spc="-75"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drinking</a:t>
            </a:r>
            <a:r>
              <a:rPr lang="en-US" sz="2500" spc="-75" dirty="0">
                <a:solidFill>
                  <a:srgbClr val="231F20"/>
                </a:solidFill>
                <a:latin typeface="Book Antiqua"/>
                <a:ea typeface="Book Antiqua"/>
                <a:cs typeface="Book Antiqua"/>
              </a:rPr>
              <a:t> </a:t>
            </a:r>
            <a:r>
              <a:rPr lang="en-US" sz="2500" dirty="0" err="1">
                <a:solidFill>
                  <a:srgbClr val="231F20"/>
                </a:solidFill>
                <a:latin typeface="Book Antiqua"/>
                <a:ea typeface="Book Antiqua"/>
                <a:cs typeface="Book Antiqua"/>
              </a:rPr>
              <a:t>RockStar</a:t>
            </a:r>
            <a:r>
              <a:rPr lang="en-US" sz="2500" dirty="0">
                <a:solidFill>
                  <a:srgbClr val="231F20"/>
                </a:solidFill>
                <a:latin typeface="Book Antiqua"/>
                <a:ea typeface="Book Antiqua"/>
                <a:cs typeface="Book Antiqua"/>
              </a:rPr>
              <a:t>;</a:t>
            </a:r>
            <a:r>
              <a:rPr lang="en-US" sz="2500" spc="-70"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he</a:t>
            </a:r>
            <a:r>
              <a:rPr lang="en-US" sz="2500" spc="-75"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just</a:t>
            </a:r>
            <a:r>
              <a:rPr lang="en-US" sz="2500" spc="-75"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ends</a:t>
            </a:r>
            <a:r>
              <a:rPr lang="en-US" sz="2500" spc="-70"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up</a:t>
            </a:r>
            <a:r>
              <a:rPr lang="en-US" sz="2500" spc="-75"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being</a:t>
            </a:r>
            <a:r>
              <a:rPr lang="en-US" sz="2500" spc="-75"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‘wide</a:t>
            </a:r>
            <a:r>
              <a:rPr lang="en-US" sz="2500" spc="-70"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awake</a:t>
            </a:r>
            <a:r>
              <a:rPr lang="en-US" sz="2500" spc="-75"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drunk’!”</a:t>
            </a:r>
            <a:endParaRPr lang="ru-RU" sz="2500" dirty="0">
              <a:latin typeface="Book Antiqua"/>
              <a:ea typeface="Book Antiqua"/>
              <a:cs typeface="Book Antiqua"/>
            </a:endParaRPr>
          </a:p>
          <a:p>
            <a:pPr marL="113665" marR="2112645" indent="0">
              <a:lnSpc>
                <a:spcPct val="96000"/>
              </a:lnSpc>
              <a:spcBef>
                <a:spcPts val="580"/>
              </a:spcBef>
              <a:buNone/>
            </a:pPr>
            <a:r>
              <a:rPr lang="en-US" sz="2500" dirty="0">
                <a:solidFill>
                  <a:srgbClr val="231F20"/>
                </a:solidFill>
                <a:latin typeface="Book Antiqua"/>
                <a:ea typeface="Book Antiqua"/>
                <a:cs typeface="Book Antiqua"/>
              </a:rPr>
              <a:t>Several</a:t>
            </a:r>
            <a:r>
              <a:rPr lang="en-US" sz="2500" spc="-160"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hours</a:t>
            </a:r>
            <a:r>
              <a:rPr lang="en-US" sz="2500" spc="-160"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passed</a:t>
            </a:r>
            <a:r>
              <a:rPr lang="en-US" sz="2500" spc="-155"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before</a:t>
            </a:r>
            <a:r>
              <a:rPr lang="en-US" sz="2500" spc="-160"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Blake</a:t>
            </a:r>
            <a:r>
              <a:rPr lang="en-US" sz="2500" spc="-155"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tumbled</a:t>
            </a:r>
            <a:r>
              <a:rPr lang="en-US" sz="2500" spc="-160"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through</a:t>
            </a:r>
            <a:r>
              <a:rPr lang="en-US" sz="2500" spc="-155"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the</a:t>
            </a:r>
            <a:r>
              <a:rPr lang="en-US" sz="2500" spc="-160"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apartment</a:t>
            </a:r>
            <a:r>
              <a:rPr lang="en-US" sz="2500" spc="-155"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door</a:t>
            </a:r>
            <a:r>
              <a:rPr lang="en-US" sz="2500" spc="-160"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and collapsed on the kitchen </a:t>
            </a:r>
            <a:r>
              <a:rPr lang="en-US" sz="2500" spc="-15" dirty="0">
                <a:solidFill>
                  <a:srgbClr val="231F20"/>
                </a:solidFill>
                <a:latin typeface="Book Antiqua"/>
                <a:ea typeface="Book Antiqua"/>
                <a:cs typeface="Book Antiqua"/>
              </a:rPr>
              <a:t>floor. </a:t>
            </a:r>
            <a:r>
              <a:rPr lang="en-US" sz="2500" dirty="0">
                <a:solidFill>
                  <a:srgbClr val="231F20"/>
                </a:solidFill>
                <a:latin typeface="Book Antiqua"/>
                <a:ea typeface="Book Antiqua"/>
                <a:cs typeface="Book Antiqua"/>
              </a:rPr>
              <a:t>At first, the roommates thought it was just a typical</a:t>
            </a:r>
            <a:r>
              <a:rPr lang="en-US" sz="2500" spc="-80"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Blake</a:t>
            </a:r>
            <a:r>
              <a:rPr lang="en-US" sz="2500" spc="-75"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prank.</a:t>
            </a:r>
            <a:r>
              <a:rPr lang="en-US" sz="2500" spc="-80"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But</a:t>
            </a:r>
            <a:r>
              <a:rPr lang="en-US" sz="2500" spc="-75"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Blake</a:t>
            </a:r>
            <a:r>
              <a:rPr lang="en-US" sz="2500" spc="-80"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seemed</a:t>
            </a:r>
            <a:r>
              <a:rPr lang="en-US" sz="2500" spc="-75"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to</a:t>
            </a:r>
            <a:r>
              <a:rPr lang="en-US" sz="2500" spc="-75"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be</a:t>
            </a:r>
            <a:r>
              <a:rPr lang="en-US" sz="2500" spc="-80"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having</a:t>
            </a:r>
            <a:r>
              <a:rPr lang="en-US" sz="2500" spc="-75"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a</a:t>
            </a:r>
            <a:r>
              <a:rPr lang="en-US" sz="2500" spc="-80"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panic</a:t>
            </a:r>
            <a:r>
              <a:rPr lang="en-US" sz="2500" spc="-75"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attack.</a:t>
            </a:r>
            <a:r>
              <a:rPr lang="en-US" sz="2500" spc="-80"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He</a:t>
            </a:r>
            <a:r>
              <a:rPr lang="en-US" sz="2500" spc="-75"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was</a:t>
            </a:r>
            <a:r>
              <a:rPr lang="en-US" sz="2500" spc="-75" dirty="0">
                <a:solidFill>
                  <a:srgbClr val="231F20"/>
                </a:solidFill>
                <a:latin typeface="Book Antiqua"/>
                <a:ea typeface="Book Antiqua"/>
                <a:cs typeface="Book Antiqua"/>
              </a:rPr>
              <a:t> </a:t>
            </a:r>
            <a:r>
              <a:rPr lang="en-US" sz="2500" spc="-15" dirty="0">
                <a:solidFill>
                  <a:srgbClr val="231F20"/>
                </a:solidFill>
                <a:latin typeface="Book Antiqua"/>
                <a:ea typeface="Book Antiqua"/>
                <a:cs typeface="Book Antiqua"/>
              </a:rPr>
              <a:t>visibly </a:t>
            </a:r>
            <a:r>
              <a:rPr lang="en-US" sz="2500" dirty="0">
                <a:solidFill>
                  <a:srgbClr val="231F20"/>
                </a:solidFill>
                <a:latin typeface="Book Antiqua"/>
                <a:ea typeface="Book Antiqua"/>
                <a:cs typeface="Book Antiqua"/>
              </a:rPr>
              <a:t>anxious and his breathing was out of</a:t>
            </a:r>
            <a:r>
              <a:rPr lang="en-US" sz="2500" spc="-110"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control</a:t>
            </a:r>
            <a:r>
              <a:rPr lang="en-US" sz="2500" dirty="0" smtClean="0">
                <a:solidFill>
                  <a:srgbClr val="231F20"/>
                </a:solidFill>
                <a:latin typeface="Book Antiqua"/>
                <a:ea typeface="Book Antiqua"/>
                <a:cs typeface="Book Antiqua"/>
              </a:rPr>
              <a:t>.</a:t>
            </a:r>
            <a:endParaRPr lang="ru-RU" sz="2500" dirty="0" smtClean="0">
              <a:latin typeface="Book Antiqua"/>
              <a:ea typeface="Book Antiqua"/>
              <a:cs typeface="Book Antiqua"/>
            </a:endParaRPr>
          </a:p>
          <a:p>
            <a:pPr marL="113665" marR="2112645" indent="0">
              <a:lnSpc>
                <a:spcPct val="96000"/>
              </a:lnSpc>
              <a:spcBef>
                <a:spcPts val="580"/>
              </a:spcBef>
              <a:buNone/>
            </a:pPr>
            <a:r>
              <a:rPr lang="en-US" sz="2500" dirty="0" smtClean="0">
                <a:solidFill>
                  <a:srgbClr val="231F20"/>
                </a:solidFill>
                <a:latin typeface="Book Antiqua"/>
                <a:ea typeface="Book Antiqua"/>
                <a:cs typeface="Book Antiqua"/>
              </a:rPr>
              <a:t>“</a:t>
            </a:r>
            <a:r>
              <a:rPr lang="en-US" sz="2500" dirty="0">
                <a:solidFill>
                  <a:srgbClr val="231F20"/>
                </a:solidFill>
                <a:latin typeface="Book Antiqua"/>
                <a:ea typeface="Book Antiqua"/>
                <a:cs typeface="Book Antiqua"/>
              </a:rPr>
              <a:t>Blake,</a:t>
            </a:r>
            <a:r>
              <a:rPr lang="en-US" sz="2500" spc="-80"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dude,</a:t>
            </a:r>
            <a:r>
              <a:rPr lang="en-US" sz="2500" spc="-80"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calm</a:t>
            </a:r>
            <a:r>
              <a:rPr lang="en-US" sz="2500" spc="-80"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down!”</a:t>
            </a:r>
            <a:r>
              <a:rPr lang="en-US" sz="2500" spc="-80"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howled</a:t>
            </a:r>
            <a:r>
              <a:rPr lang="en-US" sz="2500" spc="-75"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Ashton,</a:t>
            </a:r>
            <a:r>
              <a:rPr lang="en-US" sz="2500" spc="-80"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but</a:t>
            </a:r>
            <a:r>
              <a:rPr lang="en-US" sz="2500" spc="-80"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Blake</a:t>
            </a:r>
            <a:r>
              <a:rPr lang="en-US" sz="2500" spc="-80" dirty="0">
                <a:solidFill>
                  <a:srgbClr val="231F20"/>
                </a:solidFill>
                <a:latin typeface="Book Antiqua"/>
                <a:ea typeface="Book Antiqua"/>
                <a:cs typeface="Book Antiqua"/>
              </a:rPr>
              <a:t> </a:t>
            </a:r>
            <a:r>
              <a:rPr lang="en-US" sz="2500" spc="-30" dirty="0">
                <a:solidFill>
                  <a:srgbClr val="231F20"/>
                </a:solidFill>
                <a:latin typeface="Book Antiqua"/>
                <a:ea typeface="Book Antiqua"/>
                <a:cs typeface="Book Antiqua"/>
              </a:rPr>
              <a:t>didn’t</a:t>
            </a:r>
            <a:r>
              <a:rPr lang="en-US" sz="2500" spc="-80"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even</a:t>
            </a:r>
            <a:r>
              <a:rPr lang="en-US" sz="2500" spc="-75"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seem</a:t>
            </a:r>
            <a:r>
              <a:rPr lang="en-US" sz="2500" spc="-80"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to</a:t>
            </a:r>
            <a:r>
              <a:rPr lang="en-US" sz="2500" spc="-80"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notice</a:t>
            </a:r>
            <a:r>
              <a:rPr lang="en-US" sz="2500" spc="-80" dirty="0">
                <a:solidFill>
                  <a:srgbClr val="231F20"/>
                </a:solidFill>
                <a:latin typeface="Book Antiqua"/>
                <a:ea typeface="Book Antiqua"/>
                <a:cs typeface="Book Antiqua"/>
              </a:rPr>
              <a:t> </a:t>
            </a:r>
            <a:r>
              <a:rPr lang="en-US" sz="2500" spc="-20" dirty="0">
                <a:solidFill>
                  <a:srgbClr val="231F20"/>
                </a:solidFill>
                <a:latin typeface="Book Antiqua"/>
                <a:ea typeface="Book Antiqua"/>
                <a:cs typeface="Book Antiqua"/>
              </a:rPr>
              <a:t>him. </a:t>
            </a:r>
            <a:r>
              <a:rPr lang="en-US" sz="2500" dirty="0">
                <a:solidFill>
                  <a:srgbClr val="231F20"/>
                </a:solidFill>
                <a:latin typeface="Book Antiqua"/>
                <a:ea typeface="Book Antiqua"/>
                <a:cs typeface="Book Antiqua"/>
              </a:rPr>
              <a:t>“What</a:t>
            </a:r>
            <a:r>
              <a:rPr lang="en-US" sz="2500" spc="-100"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are</a:t>
            </a:r>
            <a:r>
              <a:rPr lang="en-US" sz="2500" spc="-95"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we</a:t>
            </a:r>
            <a:r>
              <a:rPr lang="en-US" sz="2500" spc="-95"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going</a:t>
            </a:r>
            <a:r>
              <a:rPr lang="en-US" sz="2500" spc="-100"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to</a:t>
            </a:r>
            <a:r>
              <a:rPr lang="en-US" sz="2500" spc="-95"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do?”</a:t>
            </a:r>
            <a:r>
              <a:rPr lang="en-US" sz="2500" spc="-95"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yelled</a:t>
            </a:r>
            <a:r>
              <a:rPr lang="en-US" sz="2500" spc="-100"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Sam,</a:t>
            </a:r>
            <a:r>
              <a:rPr lang="en-US" sz="2500" spc="-95"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upset</a:t>
            </a:r>
            <a:r>
              <a:rPr lang="en-US" sz="2500" spc="-95"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and</a:t>
            </a:r>
            <a:r>
              <a:rPr lang="en-US" sz="2500" spc="-95"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concerned</a:t>
            </a:r>
            <a:r>
              <a:rPr lang="en-US" sz="2500" spc="-100"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for</a:t>
            </a:r>
            <a:r>
              <a:rPr lang="en-US" sz="2500" spc="-95"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his</a:t>
            </a:r>
            <a:r>
              <a:rPr lang="en-US" sz="2500" spc="-95"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friend.</a:t>
            </a:r>
            <a:endParaRPr lang="ru-RU" sz="2500" dirty="0">
              <a:latin typeface="Book Antiqua"/>
              <a:ea typeface="Book Antiqua"/>
              <a:cs typeface="Book Antiqua"/>
            </a:endParaRPr>
          </a:p>
          <a:p>
            <a:pPr marL="69850" marR="1701165" indent="0">
              <a:lnSpc>
                <a:spcPct val="96000"/>
              </a:lnSpc>
              <a:spcBef>
                <a:spcPts val="45"/>
              </a:spcBef>
              <a:buNone/>
            </a:pPr>
            <a:r>
              <a:rPr lang="en-US" sz="2500" dirty="0">
                <a:solidFill>
                  <a:srgbClr val="231F20"/>
                </a:solidFill>
                <a:latin typeface="Book Antiqua"/>
                <a:ea typeface="Book Antiqua"/>
                <a:cs typeface="Book Antiqua"/>
              </a:rPr>
              <a:t>“Call</a:t>
            </a:r>
            <a:r>
              <a:rPr lang="en-US" sz="2500" spc="-60"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911</a:t>
            </a:r>
            <a:r>
              <a:rPr lang="en-US" sz="2500" spc="-60"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and</a:t>
            </a:r>
            <a:r>
              <a:rPr lang="en-US" sz="2500" spc="-60"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help</a:t>
            </a:r>
            <a:r>
              <a:rPr lang="en-US" sz="2500" spc="-60"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me</a:t>
            </a:r>
            <a:r>
              <a:rPr lang="en-US" sz="2500" spc="-55"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get</a:t>
            </a:r>
            <a:r>
              <a:rPr lang="en-US" sz="2500" spc="-60"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him</a:t>
            </a:r>
            <a:r>
              <a:rPr lang="en-US" sz="2500" spc="-60"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up</a:t>
            </a:r>
            <a:r>
              <a:rPr lang="en-US" sz="2500" spc="-60"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on</a:t>
            </a:r>
            <a:r>
              <a:rPr lang="en-US" sz="2500" spc="-55"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the</a:t>
            </a:r>
            <a:r>
              <a:rPr lang="en-US" sz="2500" spc="-60"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couch!”</a:t>
            </a:r>
            <a:r>
              <a:rPr lang="en-US" sz="2500" spc="-60"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yelled</a:t>
            </a:r>
            <a:r>
              <a:rPr lang="en-US" sz="2500" spc="-60"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Ashton,</a:t>
            </a:r>
            <a:r>
              <a:rPr lang="en-US" sz="2500" spc="-55"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after</a:t>
            </a:r>
            <a:r>
              <a:rPr lang="en-US" sz="2500" spc="-60"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taking</a:t>
            </a:r>
            <a:r>
              <a:rPr lang="en-US" sz="2500" spc="-60" dirty="0">
                <a:solidFill>
                  <a:srgbClr val="231F20"/>
                </a:solidFill>
                <a:latin typeface="Book Antiqua"/>
                <a:ea typeface="Book Antiqua"/>
                <a:cs typeface="Book Antiqua"/>
              </a:rPr>
              <a:t> </a:t>
            </a:r>
            <a:r>
              <a:rPr lang="en-US" sz="2500" spc="-20" dirty="0">
                <a:solidFill>
                  <a:srgbClr val="231F20"/>
                </a:solidFill>
                <a:latin typeface="Book Antiqua"/>
                <a:ea typeface="Book Antiqua"/>
                <a:cs typeface="Book Antiqua"/>
              </a:rPr>
              <a:t>Blake’s</a:t>
            </a:r>
            <a:r>
              <a:rPr lang="en-US" sz="2500" spc="-60" dirty="0">
                <a:solidFill>
                  <a:srgbClr val="231F20"/>
                </a:solidFill>
                <a:latin typeface="Book Antiqua"/>
                <a:ea typeface="Book Antiqua"/>
                <a:cs typeface="Book Antiqua"/>
              </a:rPr>
              <a:t> </a:t>
            </a:r>
            <a:r>
              <a:rPr lang="en-US" sz="2500" spc="-15" dirty="0">
                <a:solidFill>
                  <a:srgbClr val="231F20"/>
                </a:solidFill>
                <a:latin typeface="Book Antiqua"/>
                <a:ea typeface="Book Antiqua"/>
                <a:cs typeface="Book Antiqua"/>
              </a:rPr>
              <a:t>pulse </a:t>
            </a:r>
            <a:r>
              <a:rPr lang="en-US" sz="2500" dirty="0">
                <a:solidFill>
                  <a:srgbClr val="231F20"/>
                </a:solidFill>
                <a:latin typeface="Book Antiqua"/>
                <a:ea typeface="Book Antiqua"/>
                <a:cs typeface="Book Antiqua"/>
              </a:rPr>
              <a:t>and finding it really</a:t>
            </a:r>
            <a:r>
              <a:rPr lang="en-US" sz="2500" spc="5"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weak.</a:t>
            </a:r>
            <a:endParaRPr lang="ru-RU" sz="2500" dirty="0">
              <a:latin typeface="Book Antiqua"/>
              <a:ea typeface="Book Antiqua"/>
              <a:cs typeface="Book Antiqua"/>
            </a:endParaRPr>
          </a:p>
          <a:p>
            <a:pPr marL="111760" marR="1509395" indent="0">
              <a:lnSpc>
                <a:spcPct val="96000"/>
              </a:lnSpc>
              <a:spcBef>
                <a:spcPts val="590"/>
              </a:spcBef>
              <a:buNone/>
            </a:pPr>
            <a:r>
              <a:rPr lang="en-US" sz="2500" dirty="0">
                <a:solidFill>
                  <a:srgbClr val="231F20"/>
                </a:solidFill>
                <a:latin typeface="Book Antiqua"/>
                <a:ea typeface="Book Antiqua"/>
                <a:cs typeface="Book Antiqua"/>
              </a:rPr>
              <a:t>By</a:t>
            </a:r>
            <a:r>
              <a:rPr lang="en-US" sz="2500" spc="-85"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the</a:t>
            </a:r>
            <a:r>
              <a:rPr lang="en-US" sz="2500" spc="-80"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time</a:t>
            </a:r>
            <a:r>
              <a:rPr lang="en-US" sz="2500" spc="-85"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the</a:t>
            </a:r>
            <a:r>
              <a:rPr lang="en-US" sz="2500" spc="-80"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first</a:t>
            </a:r>
            <a:r>
              <a:rPr lang="en-US" sz="2500" spc="-85"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responders</a:t>
            </a:r>
            <a:r>
              <a:rPr lang="en-US" sz="2500" spc="-80"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had</a:t>
            </a:r>
            <a:r>
              <a:rPr lang="en-US" sz="2500" spc="-85"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made</a:t>
            </a:r>
            <a:r>
              <a:rPr lang="en-US" sz="2500" spc="-80"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their</a:t>
            </a:r>
            <a:r>
              <a:rPr lang="en-US" sz="2500" spc="-85"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way</a:t>
            </a:r>
            <a:r>
              <a:rPr lang="en-US" sz="2500" spc="-80"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up</a:t>
            </a:r>
            <a:r>
              <a:rPr lang="en-US" sz="2500" spc="-85"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to</a:t>
            </a:r>
            <a:r>
              <a:rPr lang="en-US" sz="2500" spc="-80"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the</a:t>
            </a:r>
            <a:r>
              <a:rPr lang="en-US" sz="2500" spc="-80"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apartment,</a:t>
            </a:r>
            <a:r>
              <a:rPr lang="en-US" sz="2500" spc="-85"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Blake</a:t>
            </a:r>
            <a:r>
              <a:rPr lang="en-US" sz="2500" spc="-80"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had</a:t>
            </a:r>
            <a:r>
              <a:rPr lang="en-US" sz="2500" spc="-85" dirty="0">
                <a:solidFill>
                  <a:srgbClr val="231F20"/>
                </a:solidFill>
                <a:latin typeface="Book Antiqua"/>
                <a:ea typeface="Book Antiqua"/>
                <a:cs typeface="Book Antiqua"/>
              </a:rPr>
              <a:t> </a:t>
            </a:r>
            <a:r>
              <a:rPr lang="en-US" sz="2500" spc="-15" dirty="0">
                <a:solidFill>
                  <a:srgbClr val="231F20"/>
                </a:solidFill>
                <a:latin typeface="Book Antiqua"/>
                <a:ea typeface="Book Antiqua"/>
                <a:cs typeface="Book Antiqua"/>
              </a:rPr>
              <a:t>regained </a:t>
            </a:r>
            <a:r>
              <a:rPr lang="en-US" sz="2500" dirty="0">
                <a:solidFill>
                  <a:srgbClr val="231F20"/>
                </a:solidFill>
                <a:latin typeface="Book Antiqua"/>
                <a:ea typeface="Book Antiqua"/>
                <a:cs typeface="Book Antiqua"/>
              </a:rPr>
              <a:t>consciousness but was still clearly in</a:t>
            </a:r>
            <a:r>
              <a:rPr lang="en-US" sz="2500" spc="-85" dirty="0">
                <a:solidFill>
                  <a:srgbClr val="231F20"/>
                </a:solidFill>
                <a:latin typeface="Book Antiqua"/>
                <a:ea typeface="Book Antiqua"/>
                <a:cs typeface="Book Antiqua"/>
              </a:rPr>
              <a:t> </a:t>
            </a:r>
            <a:r>
              <a:rPr lang="en-US" sz="2500" dirty="0">
                <a:solidFill>
                  <a:srgbClr val="231F20"/>
                </a:solidFill>
                <a:latin typeface="Book Antiqua"/>
                <a:ea typeface="Book Antiqua"/>
                <a:cs typeface="Book Antiqua"/>
              </a:rPr>
              <a:t>distress.</a:t>
            </a:r>
            <a:endParaRPr lang="ru-RU" sz="2500" dirty="0">
              <a:latin typeface="Book Antiqua"/>
              <a:ea typeface="Book Antiqua"/>
              <a:cs typeface="Book Antiqua"/>
            </a:endParaRPr>
          </a:p>
          <a:p>
            <a:endParaRPr lang="ru-RU" dirty="0"/>
          </a:p>
        </p:txBody>
      </p:sp>
    </p:spTree>
    <p:extLst>
      <p:ext uri="{BB962C8B-B14F-4D97-AF65-F5344CB8AC3E}">
        <p14:creationId xmlns:p14="http://schemas.microsoft.com/office/powerpoint/2010/main" val="31850615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i="1" dirty="0"/>
              <a:t>Questions</a:t>
            </a:r>
            <a:r>
              <a:rPr lang="ru-RU" b="1" i="1" dirty="0"/>
              <a:t/>
            </a:r>
            <a:br>
              <a:rPr lang="ru-RU" b="1" i="1" dirty="0"/>
            </a:br>
            <a:endParaRPr lang="ru-RU" dirty="0"/>
          </a:p>
        </p:txBody>
      </p:sp>
      <p:sp>
        <p:nvSpPr>
          <p:cNvPr id="3" name="Текст 2"/>
          <p:cNvSpPr>
            <a:spLocks noGrp="1"/>
          </p:cNvSpPr>
          <p:nvPr>
            <p:ph type="body" idx="1"/>
          </p:nvPr>
        </p:nvSpPr>
        <p:spPr/>
        <p:txBody>
          <a:bodyPr/>
          <a:lstStyle/>
          <a:p>
            <a:pPr lvl="0"/>
            <a:r>
              <a:rPr lang="en-US" dirty="0" smtClean="0"/>
              <a:t>What </a:t>
            </a:r>
            <a:r>
              <a:rPr lang="en-US" dirty="0"/>
              <a:t>observations can you make about this scenario without providing judgment or conclusions</a:t>
            </a:r>
            <a:r>
              <a:rPr lang="en-US" dirty="0" smtClean="0"/>
              <a:t>?</a:t>
            </a:r>
            <a:endParaRPr lang="ru-RU" dirty="0"/>
          </a:p>
          <a:p>
            <a:pPr marL="114300" lvl="0" indent="0">
              <a:buNone/>
            </a:pPr>
            <a:endParaRPr lang="ru-RU" dirty="0"/>
          </a:p>
          <a:p>
            <a:pPr marL="114300" lvl="0" indent="0">
              <a:buNone/>
            </a:pPr>
            <a:r>
              <a:rPr lang="en-US" dirty="0"/>
              <a:t> </a:t>
            </a:r>
            <a:endParaRPr lang="ru-RU" dirty="0"/>
          </a:p>
          <a:p>
            <a:pPr lvl="0"/>
            <a:r>
              <a:rPr lang="en-US" dirty="0"/>
              <a:t>What information would you ask if you were one of the first responders?</a:t>
            </a:r>
            <a:endParaRPr lang="ru-RU" dirty="0"/>
          </a:p>
          <a:p>
            <a:endParaRPr lang="ru-RU" dirty="0"/>
          </a:p>
        </p:txBody>
      </p:sp>
    </p:spTree>
    <p:extLst>
      <p:ext uri="{BB962C8B-B14F-4D97-AF65-F5344CB8AC3E}">
        <p14:creationId xmlns:p14="http://schemas.microsoft.com/office/powerpoint/2010/main" val="1990923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548680"/>
            <a:ext cx="8520604" cy="572711"/>
          </a:xfrm>
        </p:spPr>
        <p:txBody>
          <a:bodyPr>
            <a:normAutofit fontScale="90000"/>
          </a:bodyPr>
          <a:lstStyle/>
          <a:p>
            <a:r>
              <a:rPr lang="en-US" b="1" dirty="0">
                <a:solidFill>
                  <a:srgbClr val="231F20"/>
                </a:solidFill>
                <a:latin typeface="Calibri"/>
                <a:ea typeface="Calibri"/>
              </a:rPr>
              <a:t>Part</a:t>
            </a:r>
            <a:r>
              <a:rPr lang="en-US" b="1" spc="-135" dirty="0">
                <a:solidFill>
                  <a:srgbClr val="231F20"/>
                </a:solidFill>
                <a:latin typeface="Calibri"/>
                <a:ea typeface="Calibri"/>
              </a:rPr>
              <a:t> </a:t>
            </a:r>
            <a:r>
              <a:rPr lang="en-US" b="1" dirty="0">
                <a:solidFill>
                  <a:srgbClr val="231F20"/>
                </a:solidFill>
                <a:latin typeface="Calibri"/>
                <a:ea typeface="Calibri"/>
              </a:rPr>
              <a:t>II</a:t>
            </a:r>
            <a:r>
              <a:rPr lang="en-US" b="1" spc="-135" dirty="0">
                <a:solidFill>
                  <a:srgbClr val="231F20"/>
                </a:solidFill>
                <a:latin typeface="Calibri"/>
                <a:ea typeface="Calibri"/>
              </a:rPr>
              <a:t> </a:t>
            </a:r>
            <a:r>
              <a:rPr lang="en-US" b="1" dirty="0">
                <a:solidFill>
                  <a:srgbClr val="231F20"/>
                </a:solidFill>
                <a:latin typeface="Calibri"/>
                <a:ea typeface="Calibri"/>
              </a:rPr>
              <a:t>–</a:t>
            </a:r>
            <a:r>
              <a:rPr lang="en-US" b="1" spc="-130" dirty="0">
                <a:solidFill>
                  <a:srgbClr val="231F20"/>
                </a:solidFill>
                <a:latin typeface="Calibri"/>
                <a:ea typeface="Calibri"/>
              </a:rPr>
              <a:t> </a:t>
            </a:r>
            <a:r>
              <a:rPr lang="en-US" b="1" dirty="0">
                <a:solidFill>
                  <a:srgbClr val="231F20"/>
                </a:solidFill>
                <a:latin typeface="Calibri"/>
                <a:ea typeface="Calibri"/>
              </a:rPr>
              <a:t>Is</a:t>
            </a:r>
            <a:r>
              <a:rPr lang="en-US" b="1" spc="-135" dirty="0">
                <a:solidFill>
                  <a:srgbClr val="231F20"/>
                </a:solidFill>
                <a:latin typeface="Calibri"/>
                <a:ea typeface="Calibri"/>
              </a:rPr>
              <a:t> </a:t>
            </a:r>
            <a:r>
              <a:rPr lang="en-US" b="1" dirty="0">
                <a:solidFill>
                  <a:srgbClr val="231F20"/>
                </a:solidFill>
                <a:latin typeface="Calibri"/>
                <a:ea typeface="Calibri"/>
              </a:rPr>
              <a:t>Blake</a:t>
            </a:r>
            <a:r>
              <a:rPr lang="en-US" b="1" spc="-130" dirty="0">
                <a:solidFill>
                  <a:srgbClr val="231F20"/>
                </a:solidFill>
                <a:latin typeface="Calibri"/>
                <a:ea typeface="Calibri"/>
              </a:rPr>
              <a:t> </a:t>
            </a:r>
            <a:r>
              <a:rPr lang="en-US" b="1" dirty="0">
                <a:solidFill>
                  <a:srgbClr val="231F20"/>
                </a:solidFill>
                <a:latin typeface="Calibri"/>
                <a:ea typeface="Calibri"/>
              </a:rPr>
              <a:t>Going</a:t>
            </a:r>
            <a:r>
              <a:rPr lang="en-US" b="1" spc="-135" dirty="0">
                <a:solidFill>
                  <a:srgbClr val="231F20"/>
                </a:solidFill>
                <a:latin typeface="Calibri"/>
                <a:ea typeface="Calibri"/>
              </a:rPr>
              <a:t> </a:t>
            </a:r>
            <a:r>
              <a:rPr lang="en-US" b="1" dirty="0">
                <a:solidFill>
                  <a:srgbClr val="231F20"/>
                </a:solidFill>
                <a:latin typeface="Calibri"/>
                <a:ea typeface="Calibri"/>
              </a:rPr>
              <a:t>to</a:t>
            </a:r>
            <a:r>
              <a:rPr lang="en-US" b="1" spc="-135" dirty="0">
                <a:solidFill>
                  <a:srgbClr val="231F20"/>
                </a:solidFill>
                <a:latin typeface="Calibri"/>
                <a:ea typeface="Calibri"/>
              </a:rPr>
              <a:t> </a:t>
            </a:r>
            <a:r>
              <a:rPr lang="en-US" b="1" dirty="0">
                <a:solidFill>
                  <a:srgbClr val="231F20"/>
                </a:solidFill>
                <a:latin typeface="Calibri"/>
                <a:ea typeface="Calibri"/>
              </a:rPr>
              <a:t>Be</a:t>
            </a:r>
            <a:r>
              <a:rPr lang="en-US" b="1" spc="-130" dirty="0">
                <a:solidFill>
                  <a:srgbClr val="231F20"/>
                </a:solidFill>
                <a:latin typeface="Calibri"/>
                <a:ea typeface="Calibri"/>
              </a:rPr>
              <a:t> </a:t>
            </a:r>
            <a:r>
              <a:rPr lang="en-US" b="1" dirty="0">
                <a:solidFill>
                  <a:srgbClr val="231F20"/>
                </a:solidFill>
                <a:latin typeface="Calibri"/>
                <a:ea typeface="Calibri"/>
              </a:rPr>
              <a:t>Okay?</a:t>
            </a:r>
            <a:r>
              <a:rPr lang="ru-RU" b="1" dirty="0">
                <a:latin typeface="Calibri"/>
                <a:ea typeface="Calibri"/>
              </a:rPr>
              <a:t/>
            </a:r>
            <a:br>
              <a:rPr lang="ru-RU" b="1" dirty="0">
                <a:latin typeface="Calibri"/>
                <a:ea typeface="Calibri"/>
              </a:rPr>
            </a:br>
            <a:endParaRPr lang="ru-RU" dirty="0"/>
          </a:p>
        </p:txBody>
      </p:sp>
      <p:sp>
        <p:nvSpPr>
          <p:cNvPr id="3" name="Текст 2"/>
          <p:cNvSpPr>
            <a:spLocks noGrp="1"/>
          </p:cNvSpPr>
          <p:nvPr>
            <p:ph type="body" idx="1"/>
          </p:nvPr>
        </p:nvSpPr>
        <p:spPr>
          <a:xfrm>
            <a:off x="311698" y="1412776"/>
            <a:ext cx="8520604" cy="4752527"/>
          </a:xfrm>
        </p:spPr>
        <p:txBody>
          <a:bodyPr>
            <a:normAutofit fontScale="62500" lnSpcReduction="20000"/>
          </a:bodyPr>
          <a:lstStyle/>
          <a:p>
            <a:pPr marL="0" indent="0">
              <a:spcBef>
                <a:spcPts val="455"/>
              </a:spcBef>
              <a:buNone/>
            </a:pPr>
            <a:r>
              <a:rPr lang="en-US" dirty="0" smtClean="0">
                <a:solidFill>
                  <a:srgbClr val="231F20"/>
                </a:solidFill>
                <a:latin typeface="Book Antiqua"/>
                <a:ea typeface="Book Antiqua"/>
                <a:cs typeface="Book Antiqua"/>
              </a:rPr>
              <a:t>Blake</a:t>
            </a:r>
            <a:r>
              <a:rPr lang="en-US" spc="-155" dirty="0" smtClean="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was</a:t>
            </a:r>
            <a:r>
              <a:rPr lang="en-US" spc="-150"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confused</a:t>
            </a:r>
            <a:r>
              <a:rPr lang="en-US" spc="-150"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and</a:t>
            </a:r>
            <a:r>
              <a:rPr lang="en-US" spc="-150"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short</a:t>
            </a:r>
            <a:r>
              <a:rPr lang="en-US" spc="-150"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of</a:t>
            </a:r>
            <a:r>
              <a:rPr lang="en-US" spc="-150"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breath,</a:t>
            </a:r>
            <a:r>
              <a:rPr lang="en-US" spc="-150"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and</a:t>
            </a:r>
            <a:r>
              <a:rPr lang="en-US" spc="-150"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he</a:t>
            </a:r>
            <a:r>
              <a:rPr lang="en-US" spc="-150"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was</a:t>
            </a:r>
            <a:r>
              <a:rPr lang="en-US" spc="-155"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complaining</a:t>
            </a:r>
            <a:r>
              <a:rPr lang="en-US" spc="-150"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that</a:t>
            </a:r>
            <a:r>
              <a:rPr lang="en-US" spc="-150"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his</a:t>
            </a:r>
            <a:r>
              <a:rPr lang="en-US" spc="-150"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ankles</a:t>
            </a:r>
            <a:r>
              <a:rPr lang="en-US" spc="-150"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were</a:t>
            </a:r>
            <a:r>
              <a:rPr lang="en-US" spc="-150"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killing</a:t>
            </a:r>
            <a:r>
              <a:rPr lang="en-US" spc="-150"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him.</a:t>
            </a:r>
            <a:r>
              <a:rPr lang="en-US" spc="-150"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As</a:t>
            </a:r>
            <a:r>
              <a:rPr lang="en-US" spc="-150"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the</a:t>
            </a:r>
            <a:r>
              <a:rPr lang="en-US" spc="-150"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first responders</a:t>
            </a:r>
            <a:r>
              <a:rPr lang="en-US" spc="-85"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took</a:t>
            </a:r>
            <a:r>
              <a:rPr lang="en-US" spc="-85" dirty="0">
                <a:solidFill>
                  <a:srgbClr val="231F20"/>
                </a:solidFill>
                <a:latin typeface="Book Antiqua"/>
                <a:ea typeface="Book Antiqua"/>
                <a:cs typeface="Book Antiqua"/>
              </a:rPr>
              <a:t> </a:t>
            </a:r>
            <a:r>
              <a:rPr lang="en-US" spc="-20" dirty="0">
                <a:solidFill>
                  <a:srgbClr val="231F20"/>
                </a:solidFill>
                <a:latin typeface="Book Antiqua"/>
                <a:ea typeface="Book Antiqua"/>
                <a:cs typeface="Book Antiqua"/>
              </a:rPr>
              <a:t>Blake’s</a:t>
            </a:r>
            <a:r>
              <a:rPr lang="en-US" spc="-85"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vitals,</a:t>
            </a:r>
            <a:r>
              <a:rPr lang="en-US" spc="-85"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Blake</a:t>
            </a:r>
            <a:r>
              <a:rPr lang="en-US" spc="-85"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told</a:t>
            </a:r>
            <a:r>
              <a:rPr lang="en-US" spc="-85"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them</a:t>
            </a:r>
            <a:r>
              <a:rPr lang="en-US" spc="-85"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he</a:t>
            </a:r>
            <a:r>
              <a:rPr lang="en-US" spc="-85"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felt</a:t>
            </a:r>
            <a:r>
              <a:rPr lang="en-US" spc="-85"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dizzy</a:t>
            </a:r>
            <a:r>
              <a:rPr lang="en-US" spc="-85"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and</a:t>
            </a:r>
            <a:r>
              <a:rPr lang="en-US" spc="-85"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had</a:t>
            </a:r>
            <a:r>
              <a:rPr lang="en-US" spc="-85"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a</a:t>
            </a:r>
            <a:r>
              <a:rPr lang="en-US" spc="-85"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tingling</a:t>
            </a:r>
            <a:r>
              <a:rPr lang="en-US" spc="-85"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sensation</a:t>
            </a:r>
            <a:r>
              <a:rPr lang="en-US" spc="-85"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in</a:t>
            </a:r>
            <a:r>
              <a:rPr lang="en-US" spc="-80"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his</a:t>
            </a:r>
            <a:r>
              <a:rPr lang="en-US" spc="-85"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hands</a:t>
            </a:r>
            <a:r>
              <a:rPr lang="en-US" spc="-85"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and</a:t>
            </a:r>
            <a:r>
              <a:rPr lang="en-US" spc="-85"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arms.</a:t>
            </a:r>
            <a:r>
              <a:rPr lang="en-US" spc="-85" dirty="0">
                <a:solidFill>
                  <a:srgbClr val="231F20"/>
                </a:solidFill>
                <a:latin typeface="Book Antiqua"/>
                <a:ea typeface="Book Antiqua"/>
                <a:cs typeface="Book Antiqua"/>
              </a:rPr>
              <a:t> </a:t>
            </a:r>
            <a:r>
              <a:rPr lang="en-US" spc="-50" dirty="0">
                <a:solidFill>
                  <a:srgbClr val="231F20"/>
                </a:solidFill>
                <a:latin typeface="Book Antiqua"/>
                <a:ea typeface="Book Antiqua"/>
                <a:cs typeface="Book Antiqua"/>
              </a:rPr>
              <a:t>He </a:t>
            </a:r>
            <a:r>
              <a:rPr lang="en-US" dirty="0">
                <a:solidFill>
                  <a:srgbClr val="231F20"/>
                </a:solidFill>
                <a:latin typeface="Book Antiqua"/>
                <a:ea typeface="Book Antiqua"/>
                <a:cs typeface="Book Antiqua"/>
              </a:rPr>
              <a:t>also said that his chest was</a:t>
            </a:r>
            <a:r>
              <a:rPr lang="en-US" spc="-5" dirty="0">
                <a:solidFill>
                  <a:srgbClr val="231F20"/>
                </a:solidFill>
                <a:latin typeface="Book Antiqua"/>
                <a:ea typeface="Book Antiqua"/>
                <a:cs typeface="Book Antiqua"/>
              </a:rPr>
              <a:t> </a:t>
            </a:r>
            <a:r>
              <a:rPr lang="en-US" spc="-25" dirty="0">
                <a:solidFill>
                  <a:srgbClr val="231F20"/>
                </a:solidFill>
                <a:latin typeface="Book Antiqua"/>
                <a:ea typeface="Book Antiqua"/>
                <a:cs typeface="Book Antiqua"/>
              </a:rPr>
              <a:t>“heavy</a:t>
            </a:r>
            <a:r>
              <a:rPr lang="en-US" spc="-25" dirty="0" smtClean="0">
                <a:solidFill>
                  <a:srgbClr val="231F20"/>
                </a:solidFill>
                <a:latin typeface="Book Antiqua"/>
                <a:ea typeface="Book Antiqua"/>
                <a:cs typeface="Book Antiqua"/>
              </a:rPr>
              <a:t>.”</a:t>
            </a:r>
            <a:r>
              <a:rPr lang="ru-RU" dirty="0" smtClean="0">
                <a:latin typeface="Book Antiqua"/>
                <a:ea typeface="Book Antiqua"/>
                <a:cs typeface="Book Antiqua"/>
              </a:rPr>
              <a:t> </a:t>
            </a:r>
            <a:r>
              <a:rPr lang="en-US" dirty="0" smtClean="0">
                <a:solidFill>
                  <a:srgbClr val="231F20"/>
                </a:solidFill>
                <a:latin typeface="Book Antiqua"/>
                <a:ea typeface="Book Antiqua"/>
                <a:cs typeface="Book Antiqua"/>
              </a:rPr>
              <a:t>Susan</a:t>
            </a:r>
            <a:r>
              <a:rPr lang="en-US" dirty="0">
                <a:solidFill>
                  <a:srgbClr val="231F20"/>
                </a:solidFill>
                <a:latin typeface="Book Antiqua"/>
                <a:ea typeface="Book Antiqua"/>
                <a:cs typeface="Book Antiqua"/>
              </a:rPr>
              <a:t>,</a:t>
            </a:r>
            <a:r>
              <a:rPr lang="en-US" spc="-90"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the</a:t>
            </a:r>
            <a:r>
              <a:rPr lang="en-US" spc="-85"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EMT</a:t>
            </a:r>
            <a:r>
              <a:rPr lang="en-US" spc="-85"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on</a:t>
            </a:r>
            <a:r>
              <a:rPr lang="en-US" spc="-85"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duty</a:t>
            </a:r>
            <a:r>
              <a:rPr lang="en-US" spc="-85"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that</a:t>
            </a:r>
            <a:r>
              <a:rPr lang="en-US" spc="-85"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night,</a:t>
            </a:r>
            <a:r>
              <a:rPr lang="en-US" spc="-90"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had</a:t>
            </a:r>
            <a:r>
              <a:rPr lang="en-US" spc="-85"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unfortunately</a:t>
            </a:r>
            <a:r>
              <a:rPr lang="en-US" spc="-85"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seen</a:t>
            </a:r>
            <a:r>
              <a:rPr lang="en-US" spc="-85"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this</a:t>
            </a:r>
            <a:r>
              <a:rPr lang="en-US" spc="-85"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situation</a:t>
            </a:r>
            <a:r>
              <a:rPr lang="en-US" spc="-85"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increasingly</a:t>
            </a:r>
            <a:r>
              <a:rPr lang="en-US" spc="-85"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often</a:t>
            </a:r>
            <a:r>
              <a:rPr lang="en-US" spc="-90"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over</a:t>
            </a:r>
            <a:r>
              <a:rPr lang="en-US" spc="-85"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the</a:t>
            </a:r>
            <a:r>
              <a:rPr lang="en-US" spc="-85"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last</a:t>
            </a:r>
            <a:r>
              <a:rPr lang="en-US" spc="-85"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several</a:t>
            </a:r>
            <a:r>
              <a:rPr lang="en-US" spc="-85" dirty="0">
                <a:solidFill>
                  <a:srgbClr val="231F20"/>
                </a:solidFill>
                <a:latin typeface="Book Antiqua"/>
                <a:ea typeface="Book Antiqua"/>
                <a:cs typeface="Book Antiqua"/>
              </a:rPr>
              <a:t> </a:t>
            </a:r>
            <a:r>
              <a:rPr lang="en-US" spc="-15" dirty="0">
                <a:solidFill>
                  <a:srgbClr val="231F20"/>
                </a:solidFill>
                <a:latin typeface="Book Antiqua"/>
                <a:ea typeface="Book Antiqua"/>
                <a:cs typeface="Book Antiqua"/>
              </a:rPr>
              <a:t>years. </a:t>
            </a:r>
            <a:r>
              <a:rPr lang="en-US" dirty="0">
                <a:solidFill>
                  <a:srgbClr val="231F20"/>
                </a:solidFill>
                <a:latin typeface="Book Antiqua"/>
                <a:ea typeface="Book Antiqua"/>
                <a:cs typeface="Book Antiqua"/>
              </a:rPr>
              <a:t>She finished taking </a:t>
            </a:r>
            <a:r>
              <a:rPr lang="en-US" spc="-20" dirty="0">
                <a:solidFill>
                  <a:srgbClr val="231F20"/>
                </a:solidFill>
                <a:latin typeface="Book Antiqua"/>
                <a:ea typeface="Book Antiqua"/>
                <a:cs typeface="Book Antiqua"/>
              </a:rPr>
              <a:t>Blake’s </a:t>
            </a:r>
            <a:r>
              <a:rPr lang="en-US" dirty="0">
                <a:solidFill>
                  <a:srgbClr val="231F20"/>
                </a:solidFill>
                <a:latin typeface="Book Antiqua"/>
                <a:ea typeface="Book Antiqua"/>
                <a:cs typeface="Book Antiqua"/>
              </a:rPr>
              <a:t>vitals and interviewing</a:t>
            </a:r>
            <a:r>
              <a:rPr lang="en-US" spc="-50"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him</a:t>
            </a:r>
            <a:r>
              <a:rPr lang="en-US" dirty="0" smtClean="0">
                <a:solidFill>
                  <a:srgbClr val="231F20"/>
                </a:solidFill>
                <a:latin typeface="Book Antiqua"/>
                <a:ea typeface="Book Antiqua"/>
                <a:cs typeface="Book Antiqua"/>
              </a:rPr>
              <a:t>.</a:t>
            </a:r>
            <a:r>
              <a:rPr lang="ru-RU" dirty="0" smtClean="0">
                <a:latin typeface="Book Antiqua"/>
                <a:ea typeface="Book Antiqua"/>
                <a:cs typeface="Book Antiqua"/>
              </a:rPr>
              <a:t> </a:t>
            </a:r>
          </a:p>
          <a:p>
            <a:pPr marL="0" indent="0">
              <a:spcBef>
                <a:spcPts val="455"/>
              </a:spcBef>
              <a:buNone/>
            </a:pPr>
            <a:r>
              <a:rPr lang="en-US" dirty="0" smtClean="0">
                <a:solidFill>
                  <a:srgbClr val="231F20"/>
                </a:solidFill>
                <a:latin typeface="Book Antiqua"/>
                <a:ea typeface="Book Antiqua"/>
                <a:cs typeface="Book Antiqua"/>
              </a:rPr>
              <a:t>“</a:t>
            </a:r>
            <a:r>
              <a:rPr lang="en-US" dirty="0">
                <a:solidFill>
                  <a:srgbClr val="231F20"/>
                </a:solidFill>
                <a:latin typeface="Book Antiqua"/>
                <a:ea typeface="Book Antiqua"/>
                <a:cs typeface="Book Antiqua"/>
              </a:rPr>
              <a:t>So is Blake going to be okay?” asked Ashton, still trying to get a hold of his </a:t>
            </a:r>
            <a:r>
              <a:rPr lang="en-US" dirty="0" smtClean="0">
                <a:solidFill>
                  <a:srgbClr val="231F20"/>
                </a:solidFill>
                <a:latin typeface="Book Antiqua"/>
                <a:ea typeface="Book Antiqua"/>
                <a:cs typeface="Book Antiqua"/>
              </a:rPr>
              <a:t>emotions.</a:t>
            </a:r>
            <a:r>
              <a:rPr lang="ru-RU" dirty="0" smtClean="0">
                <a:latin typeface="Book Antiqua"/>
                <a:ea typeface="Book Antiqua"/>
                <a:cs typeface="Book Antiqua"/>
              </a:rPr>
              <a:t> </a:t>
            </a:r>
            <a:r>
              <a:rPr lang="en-US" dirty="0" smtClean="0">
                <a:solidFill>
                  <a:srgbClr val="231F20"/>
                </a:solidFill>
                <a:latin typeface="Book Antiqua"/>
                <a:ea typeface="Book Antiqua"/>
                <a:cs typeface="Book Antiqua"/>
              </a:rPr>
              <a:t>Susan</a:t>
            </a:r>
            <a:r>
              <a:rPr lang="en-US" spc="-105" dirty="0" smtClean="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and</a:t>
            </a:r>
            <a:r>
              <a:rPr lang="en-US" spc="-100"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her</a:t>
            </a:r>
            <a:r>
              <a:rPr lang="en-US" spc="-100"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partner</a:t>
            </a:r>
            <a:r>
              <a:rPr lang="en-US" spc="-100"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had</a:t>
            </a:r>
            <a:r>
              <a:rPr lang="en-US" spc="-100"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succeeded</a:t>
            </a:r>
            <a:r>
              <a:rPr lang="en-US" spc="-100"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in</a:t>
            </a:r>
            <a:r>
              <a:rPr lang="en-US" spc="-100"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calming</a:t>
            </a:r>
            <a:r>
              <a:rPr lang="en-US" spc="-100"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Blake</a:t>
            </a:r>
            <a:r>
              <a:rPr lang="en-US" spc="-100"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down</a:t>
            </a:r>
            <a:r>
              <a:rPr lang="en-US" spc="-100"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and</a:t>
            </a:r>
            <a:r>
              <a:rPr lang="en-US" spc="-100"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had</a:t>
            </a:r>
            <a:r>
              <a:rPr lang="en-US" spc="-100"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his</a:t>
            </a:r>
            <a:r>
              <a:rPr lang="en-US" spc="-100"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breathing</a:t>
            </a:r>
            <a:r>
              <a:rPr lang="en-US" spc="-100"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under</a:t>
            </a:r>
            <a:r>
              <a:rPr lang="en-US" spc="-105"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control.</a:t>
            </a:r>
            <a:r>
              <a:rPr lang="en-US" spc="-100" dirty="0">
                <a:solidFill>
                  <a:srgbClr val="231F20"/>
                </a:solidFill>
                <a:latin typeface="Book Antiqua"/>
                <a:ea typeface="Book Antiqua"/>
                <a:cs typeface="Book Antiqua"/>
              </a:rPr>
              <a:t> </a:t>
            </a:r>
            <a:r>
              <a:rPr lang="en-US" spc="-30" dirty="0">
                <a:solidFill>
                  <a:srgbClr val="231F20"/>
                </a:solidFill>
                <a:latin typeface="Book Antiqua"/>
                <a:ea typeface="Book Antiqua"/>
                <a:cs typeface="Book Antiqua"/>
              </a:rPr>
              <a:t>“He’s</a:t>
            </a:r>
            <a:r>
              <a:rPr lang="en-US" spc="-100"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clearly</a:t>
            </a:r>
            <a:r>
              <a:rPr lang="en-US" spc="-100" dirty="0">
                <a:solidFill>
                  <a:srgbClr val="231F20"/>
                </a:solidFill>
                <a:latin typeface="Book Antiqua"/>
                <a:ea typeface="Book Antiqua"/>
                <a:cs typeface="Book Antiqua"/>
              </a:rPr>
              <a:t> </a:t>
            </a:r>
            <a:r>
              <a:rPr lang="en-US" spc="-20" dirty="0">
                <a:solidFill>
                  <a:srgbClr val="231F20"/>
                </a:solidFill>
                <a:latin typeface="Book Antiqua"/>
                <a:ea typeface="Book Antiqua"/>
                <a:cs typeface="Book Antiqua"/>
              </a:rPr>
              <a:t>drunk,” </a:t>
            </a:r>
            <a:r>
              <a:rPr lang="en-US" dirty="0">
                <a:solidFill>
                  <a:srgbClr val="231F20"/>
                </a:solidFill>
                <a:latin typeface="Book Antiqua"/>
                <a:ea typeface="Book Antiqua"/>
                <a:cs typeface="Book Antiqua"/>
              </a:rPr>
              <a:t>she said. “But has he also been taking some type of</a:t>
            </a:r>
            <a:r>
              <a:rPr lang="en-US" spc="-155"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stimulant</a:t>
            </a:r>
            <a:r>
              <a:rPr lang="en-US" dirty="0" smtClean="0">
                <a:solidFill>
                  <a:srgbClr val="231F20"/>
                </a:solidFill>
                <a:latin typeface="Book Antiqua"/>
                <a:ea typeface="Book Antiqua"/>
                <a:cs typeface="Book Antiqua"/>
              </a:rPr>
              <a:t>?”</a:t>
            </a:r>
            <a:r>
              <a:rPr lang="ru-RU" dirty="0" smtClean="0">
                <a:latin typeface="Book Antiqua"/>
                <a:ea typeface="Book Antiqua"/>
                <a:cs typeface="Book Antiqua"/>
              </a:rPr>
              <a:t> </a:t>
            </a:r>
          </a:p>
          <a:p>
            <a:pPr marL="0" indent="0">
              <a:spcBef>
                <a:spcPts val="455"/>
              </a:spcBef>
              <a:buNone/>
            </a:pPr>
            <a:r>
              <a:rPr lang="en-US" dirty="0" smtClean="0">
                <a:solidFill>
                  <a:srgbClr val="231F20"/>
                </a:solidFill>
                <a:latin typeface="Book Antiqua"/>
                <a:ea typeface="Book Antiqua"/>
                <a:cs typeface="Book Antiqua"/>
              </a:rPr>
              <a:t>After</a:t>
            </a:r>
            <a:r>
              <a:rPr lang="en-US" spc="-105" dirty="0" smtClean="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a</a:t>
            </a:r>
            <a:r>
              <a:rPr lang="en-US" spc="-105"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short</a:t>
            </a:r>
            <a:r>
              <a:rPr lang="en-US" spc="-105"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pause,</a:t>
            </a:r>
            <a:r>
              <a:rPr lang="en-US" spc="-100"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Ashton</a:t>
            </a:r>
            <a:r>
              <a:rPr lang="en-US" spc="-105"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explained</a:t>
            </a:r>
            <a:r>
              <a:rPr lang="en-US" spc="-105"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how</a:t>
            </a:r>
            <a:r>
              <a:rPr lang="en-US" spc="-100"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Blake</a:t>
            </a:r>
            <a:r>
              <a:rPr lang="en-US" spc="-105"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liked</a:t>
            </a:r>
            <a:r>
              <a:rPr lang="en-US" spc="-105"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to</a:t>
            </a:r>
            <a:r>
              <a:rPr lang="en-US" spc="-100"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go</a:t>
            </a:r>
            <a:r>
              <a:rPr lang="en-US" spc="-105"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hard</a:t>
            </a:r>
            <a:r>
              <a:rPr lang="en-US" spc="-105"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at</a:t>
            </a:r>
            <a:r>
              <a:rPr lang="en-US" spc="-105"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parties</a:t>
            </a:r>
            <a:r>
              <a:rPr lang="en-US" spc="-100"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by</a:t>
            </a:r>
            <a:r>
              <a:rPr lang="en-US" spc="-105"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drinking</a:t>
            </a:r>
            <a:r>
              <a:rPr lang="en-US" spc="-105"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energy</a:t>
            </a:r>
            <a:r>
              <a:rPr lang="en-US" spc="-100"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drinks</a:t>
            </a:r>
            <a:r>
              <a:rPr lang="en-US" spc="-105"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and</a:t>
            </a:r>
            <a:r>
              <a:rPr lang="en-US" spc="-105"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alcohol. </a:t>
            </a:r>
            <a:r>
              <a:rPr lang="en-US" spc="-20" dirty="0">
                <a:solidFill>
                  <a:srgbClr val="231F20"/>
                </a:solidFill>
                <a:latin typeface="Book Antiqua"/>
                <a:ea typeface="Book Antiqua"/>
                <a:cs typeface="Book Antiqua"/>
              </a:rPr>
              <a:t>“I’m </a:t>
            </a:r>
            <a:r>
              <a:rPr lang="en-US" dirty="0">
                <a:solidFill>
                  <a:srgbClr val="231F20"/>
                </a:solidFill>
                <a:latin typeface="Book Antiqua"/>
                <a:ea typeface="Book Antiqua"/>
                <a:cs typeface="Book Antiqua"/>
              </a:rPr>
              <a:t>so confused. Blake is just drunk, right?” Sam</a:t>
            </a:r>
            <a:r>
              <a:rPr lang="en-US" spc="-85" dirty="0">
                <a:solidFill>
                  <a:srgbClr val="231F20"/>
                </a:solidFill>
                <a:latin typeface="Book Antiqua"/>
                <a:ea typeface="Book Antiqua"/>
                <a:cs typeface="Book Antiqua"/>
              </a:rPr>
              <a:t> </a:t>
            </a:r>
            <a:r>
              <a:rPr lang="en-US" dirty="0" smtClean="0">
                <a:solidFill>
                  <a:srgbClr val="231F20"/>
                </a:solidFill>
                <a:latin typeface="Book Antiqua"/>
                <a:ea typeface="Book Antiqua"/>
                <a:cs typeface="Book Antiqua"/>
              </a:rPr>
              <a:t>interjected.</a:t>
            </a:r>
            <a:r>
              <a:rPr lang="ru-RU" dirty="0" smtClean="0">
                <a:latin typeface="Book Antiqua"/>
                <a:ea typeface="Book Antiqua"/>
                <a:cs typeface="Book Antiqua"/>
              </a:rPr>
              <a:t> </a:t>
            </a:r>
          </a:p>
          <a:p>
            <a:pPr marL="0" indent="0">
              <a:spcBef>
                <a:spcPts val="455"/>
              </a:spcBef>
              <a:buNone/>
            </a:pPr>
            <a:r>
              <a:rPr lang="en-US" dirty="0" smtClean="0">
                <a:solidFill>
                  <a:srgbClr val="231F20"/>
                </a:solidFill>
                <a:latin typeface="Book Antiqua"/>
                <a:ea typeface="Book Antiqua"/>
                <a:cs typeface="Book Antiqua"/>
              </a:rPr>
              <a:t>Susan</a:t>
            </a:r>
            <a:r>
              <a:rPr lang="en-US" spc="-110" dirty="0" smtClean="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explained,</a:t>
            </a:r>
            <a:r>
              <a:rPr lang="en-US" spc="-110"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“Blake</a:t>
            </a:r>
            <a:r>
              <a:rPr lang="en-US" spc="-105"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is</a:t>
            </a:r>
            <a:r>
              <a:rPr lang="en-US" spc="-110"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suffering</a:t>
            </a:r>
            <a:r>
              <a:rPr lang="en-US" spc="-105"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from</a:t>
            </a:r>
            <a:r>
              <a:rPr lang="en-US" spc="-110"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the</a:t>
            </a:r>
            <a:r>
              <a:rPr lang="en-US" spc="-105"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effects</a:t>
            </a:r>
            <a:r>
              <a:rPr lang="en-US" spc="-110"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of</a:t>
            </a:r>
            <a:r>
              <a:rPr lang="en-US" spc="-105"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respiratory</a:t>
            </a:r>
            <a:r>
              <a:rPr lang="en-US" spc="-110"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alkalosis</a:t>
            </a:r>
            <a:r>
              <a:rPr lang="en-US" spc="-105"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brought</a:t>
            </a:r>
            <a:r>
              <a:rPr lang="en-US" spc="-110"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on</a:t>
            </a:r>
            <a:r>
              <a:rPr lang="en-US" spc="-105"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by</a:t>
            </a:r>
            <a:r>
              <a:rPr lang="en-US" spc="-110"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his</a:t>
            </a:r>
            <a:r>
              <a:rPr lang="en-US" spc="-105"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panic</a:t>
            </a:r>
            <a:r>
              <a:rPr lang="en-US" spc="-110"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attack</a:t>
            </a:r>
            <a:r>
              <a:rPr lang="en-US" spc="-105" dirty="0">
                <a:solidFill>
                  <a:srgbClr val="231F20"/>
                </a:solidFill>
                <a:latin typeface="Book Antiqua"/>
                <a:ea typeface="Book Antiqua"/>
                <a:cs typeface="Book Antiqua"/>
              </a:rPr>
              <a:t> </a:t>
            </a:r>
            <a:r>
              <a:rPr lang="en-US" spc="-20" dirty="0">
                <a:solidFill>
                  <a:srgbClr val="231F20"/>
                </a:solidFill>
                <a:latin typeface="Book Antiqua"/>
                <a:ea typeface="Book Antiqua"/>
                <a:cs typeface="Book Antiqua"/>
              </a:rPr>
              <a:t>and </a:t>
            </a:r>
            <a:r>
              <a:rPr lang="en-US" dirty="0">
                <a:solidFill>
                  <a:srgbClr val="231F20"/>
                </a:solidFill>
                <a:latin typeface="Book Antiqua"/>
                <a:ea typeface="Book Antiqua"/>
                <a:cs typeface="Book Antiqua"/>
              </a:rPr>
              <a:t>subsequent hyperventilation</a:t>
            </a:r>
            <a:r>
              <a:rPr lang="en-US" dirty="0" smtClean="0">
                <a:solidFill>
                  <a:srgbClr val="231F20"/>
                </a:solidFill>
                <a:latin typeface="Book Antiqua"/>
                <a:ea typeface="Book Antiqua"/>
                <a:cs typeface="Book Antiqua"/>
              </a:rPr>
              <a:t>.”</a:t>
            </a:r>
            <a:endParaRPr lang="ru-RU" dirty="0" smtClean="0">
              <a:latin typeface="Book Antiqua"/>
              <a:ea typeface="Book Antiqua"/>
              <a:cs typeface="Book Antiqua"/>
            </a:endParaRPr>
          </a:p>
          <a:p>
            <a:pPr marL="0" indent="0">
              <a:spcBef>
                <a:spcPts val="455"/>
              </a:spcBef>
              <a:buNone/>
            </a:pPr>
            <a:r>
              <a:rPr lang="en-US" dirty="0" smtClean="0">
                <a:solidFill>
                  <a:srgbClr val="231F20"/>
                </a:solidFill>
                <a:latin typeface="Book Antiqua"/>
                <a:ea typeface="Book Antiqua"/>
                <a:cs typeface="Book Antiqua"/>
              </a:rPr>
              <a:t>She </a:t>
            </a:r>
            <a:r>
              <a:rPr lang="en-US" dirty="0">
                <a:solidFill>
                  <a:srgbClr val="231F20"/>
                </a:solidFill>
                <a:latin typeface="Book Antiqua"/>
                <a:ea typeface="Book Antiqua"/>
                <a:cs typeface="Book Antiqua"/>
              </a:rPr>
              <a:t>grabbed a piece of paper and began to explain what happens when someone hyperventilates. She drew the equation</a:t>
            </a:r>
            <a:r>
              <a:rPr lang="en-US" spc="-135"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below</a:t>
            </a:r>
            <a:r>
              <a:rPr lang="en-US" spc="-135"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to</a:t>
            </a:r>
            <a:r>
              <a:rPr lang="en-US" spc="-135"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demonstrate</a:t>
            </a:r>
            <a:r>
              <a:rPr lang="en-US" spc="-135"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what</a:t>
            </a:r>
            <a:r>
              <a:rPr lang="en-US" spc="-135"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happens</a:t>
            </a:r>
            <a:r>
              <a:rPr lang="en-US" spc="-130"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chemically</a:t>
            </a:r>
            <a:r>
              <a:rPr lang="en-US" spc="-135"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in</a:t>
            </a:r>
            <a:r>
              <a:rPr lang="en-US" spc="-135"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your</a:t>
            </a:r>
            <a:r>
              <a:rPr lang="en-US" spc="-135"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body</a:t>
            </a:r>
            <a:r>
              <a:rPr lang="en-US" spc="-135"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when</a:t>
            </a:r>
            <a:r>
              <a:rPr lang="en-US" spc="-135"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you</a:t>
            </a:r>
            <a:r>
              <a:rPr lang="en-US" spc="-135"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hyperventilate.</a:t>
            </a:r>
            <a:r>
              <a:rPr lang="en-US" spc="-130"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She</a:t>
            </a:r>
            <a:r>
              <a:rPr lang="en-US" spc="-135"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also</a:t>
            </a:r>
            <a:r>
              <a:rPr lang="en-US" spc="-135"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explained that</a:t>
            </a:r>
            <a:r>
              <a:rPr lang="en-US" spc="-165"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a</a:t>
            </a:r>
            <a:r>
              <a:rPr lang="en-US" spc="-160"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normal</a:t>
            </a:r>
            <a:r>
              <a:rPr lang="en-US" spc="-160"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respiratory</a:t>
            </a:r>
            <a:r>
              <a:rPr lang="en-US" spc="-165"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rate</a:t>
            </a:r>
            <a:r>
              <a:rPr lang="en-US" spc="-160"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is</a:t>
            </a:r>
            <a:r>
              <a:rPr lang="en-US" spc="-160"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around</a:t>
            </a:r>
            <a:r>
              <a:rPr lang="en-US" spc="-160"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12</a:t>
            </a:r>
            <a:r>
              <a:rPr lang="en-US" spc="-165"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to</a:t>
            </a:r>
            <a:r>
              <a:rPr lang="en-US" spc="-160"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16</a:t>
            </a:r>
            <a:r>
              <a:rPr lang="en-US" spc="-160"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breaths</a:t>
            </a:r>
            <a:r>
              <a:rPr lang="en-US" spc="-160"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per</a:t>
            </a:r>
            <a:r>
              <a:rPr lang="en-US" spc="-165"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minute</a:t>
            </a:r>
            <a:r>
              <a:rPr lang="en-US" spc="-160"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and</a:t>
            </a:r>
            <a:r>
              <a:rPr lang="en-US" spc="-160"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added</a:t>
            </a:r>
            <a:r>
              <a:rPr lang="en-US" spc="-165"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that</a:t>
            </a:r>
            <a:r>
              <a:rPr lang="en-US" spc="-160" dirty="0">
                <a:solidFill>
                  <a:srgbClr val="231F20"/>
                </a:solidFill>
                <a:latin typeface="Book Antiqua"/>
                <a:ea typeface="Book Antiqua"/>
                <a:cs typeface="Book Antiqua"/>
              </a:rPr>
              <a:t> </a:t>
            </a:r>
            <a:r>
              <a:rPr lang="en-US" spc="-20" dirty="0">
                <a:solidFill>
                  <a:srgbClr val="231F20"/>
                </a:solidFill>
                <a:latin typeface="Book Antiqua"/>
                <a:ea typeface="Book Antiqua"/>
                <a:cs typeface="Book Antiqua"/>
              </a:rPr>
              <a:t>Blake’s</a:t>
            </a:r>
            <a:r>
              <a:rPr lang="en-US" spc="-160"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respiration</a:t>
            </a:r>
            <a:r>
              <a:rPr lang="en-US" spc="-160"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rate</a:t>
            </a:r>
            <a:r>
              <a:rPr lang="en-US" spc="-165"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was probably over 25 breaths per</a:t>
            </a:r>
            <a:r>
              <a:rPr lang="en-US" spc="10" dirty="0">
                <a:solidFill>
                  <a:srgbClr val="231F20"/>
                </a:solidFill>
                <a:latin typeface="Book Antiqua"/>
                <a:ea typeface="Book Antiqua"/>
                <a:cs typeface="Book Antiqua"/>
              </a:rPr>
              <a:t> </a:t>
            </a:r>
            <a:r>
              <a:rPr lang="en-US" dirty="0">
                <a:solidFill>
                  <a:srgbClr val="231F20"/>
                </a:solidFill>
                <a:latin typeface="Book Antiqua"/>
                <a:ea typeface="Book Antiqua"/>
                <a:cs typeface="Book Antiqua"/>
              </a:rPr>
              <a:t>minute</a:t>
            </a:r>
            <a:r>
              <a:rPr lang="en-US" dirty="0" smtClean="0">
                <a:solidFill>
                  <a:srgbClr val="231F20"/>
                </a:solidFill>
                <a:latin typeface="Book Antiqua"/>
                <a:ea typeface="Book Antiqua"/>
                <a:cs typeface="Book Antiqua"/>
              </a:rPr>
              <a:t>.</a:t>
            </a:r>
            <a:endParaRPr lang="ru-RU" dirty="0" smtClean="0">
              <a:solidFill>
                <a:srgbClr val="231F20"/>
              </a:solidFill>
              <a:latin typeface="Book Antiqua"/>
              <a:ea typeface="Book Antiqua"/>
              <a:cs typeface="Book Antiqua"/>
            </a:endParaRPr>
          </a:p>
          <a:p>
            <a:pPr marL="0" indent="0">
              <a:spcBef>
                <a:spcPts val="455"/>
              </a:spcBef>
              <a:buNone/>
            </a:pPr>
            <a:endParaRPr lang="ru-RU" dirty="0">
              <a:latin typeface="Book Antiqua"/>
              <a:ea typeface="Book Antiqua"/>
              <a:cs typeface="Book Antiqua"/>
            </a:endParaRPr>
          </a:p>
          <a:p>
            <a:pPr marL="114300" indent="0">
              <a:spcBef>
                <a:spcPts val="35"/>
              </a:spcBef>
              <a:buNone/>
            </a:pPr>
            <a:r>
              <a:rPr lang="ru-RU" sz="800" dirty="0">
                <a:latin typeface="Book Antiqua"/>
                <a:ea typeface="Book Antiqua"/>
                <a:cs typeface="Book Antiqua"/>
              </a:rPr>
              <a:t> </a:t>
            </a:r>
            <a:r>
              <a:rPr lang="ru-RU" sz="800" dirty="0" smtClean="0">
                <a:latin typeface="Book Antiqua"/>
                <a:ea typeface="Book Antiqua"/>
                <a:cs typeface="Book Antiqua"/>
              </a:rPr>
              <a:t>                                                                                                  </a:t>
            </a:r>
          </a:p>
          <a:p>
            <a:pPr marL="114300" indent="0">
              <a:spcBef>
                <a:spcPts val="35"/>
              </a:spcBef>
              <a:buNone/>
            </a:pPr>
            <a:r>
              <a:rPr lang="ru-RU" sz="900" b="1" dirty="0">
                <a:solidFill>
                  <a:srgbClr val="231F20"/>
                </a:solidFill>
                <a:latin typeface="Book Antiqua"/>
                <a:ea typeface="Book Antiqua"/>
                <a:cs typeface="Book Antiqua"/>
              </a:rPr>
              <a:t> </a:t>
            </a:r>
            <a:r>
              <a:rPr lang="ru-RU" sz="900" b="1" dirty="0" smtClean="0">
                <a:solidFill>
                  <a:srgbClr val="231F20"/>
                </a:solidFill>
                <a:latin typeface="Book Antiqua"/>
                <a:ea typeface="Book Antiqua"/>
                <a:cs typeface="Book Antiqua"/>
              </a:rPr>
              <a:t>                                                                                                                                                       </a:t>
            </a:r>
            <a:r>
              <a:rPr lang="en-US" sz="2500" b="1" dirty="0" smtClean="0">
                <a:solidFill>
                  <a:srgbClr val="231F20"/>
                </a:solidFill>
                <a:latin typeface="Book Antiqua"/>
                <a:ea typeface="Book Antiqua"/>
                <a:cs typeface="Book Antiqua"/>
              </a:rPr>
              <a:t>CO</a:t>
            </a:r>
            <a:r>
              <a:rPr lang="en-US" sz="900" b="1" dirty="0" smtClean="0">
                <a:solidFill>
                  <a:srgbClr val="231F20"/>
                </a:solidFill>
                <a:latin typeface="Book Antiqua"/>
                <a:ea typeface="Book Antiqua"/>
                <a:cs typeface="Book Antiqua"/>
              </a:rPr>
              <a:t>2 </a:t>
            </a:r>
            <a:r>
              <a:rPr lang="en-US" sz="2500" b="1" dirty="0">
                <a:solidFill>
                  <a:srgbClr val="231F20"/>
                </a:solidFill>
                <a:latin typeface="Book Antiqua"/>
                <a:ea typeface="Book Antiqua"/>
                <a:cs typeface="Book Antiqua"/>
              </a:rPr>
              <a:t>+ H</a:t>
            </a:r>
            <a:r>
              <a:rPr lang="en-US" sz="900" b="1" dirty="0">
                <a:solidFill>
                  <a:srgbClr val="231F20"/>
                </a:solidFill>
                <a:latin typeface="Book Antiqua"/>
                <a:ea typeface="Book Antiqua"/>
                <a:cs typeface="Book Antiqua"/>
              </a:rPr>
              <a:t>2</a:t>
            </a:r>
            <a:r>
              <a:rPr lang="en-US" sz="2500" b="1" dirty="0">
                <a:solidFill>
                  <a:srgbClr val="231F20"/>
                </a:solidFill>
                <a:latin typeface="Book Antiqua"/>
                <a:ea typeface="Book Antiqua"/>
                <a:cs typeface="Book Antiqua"/>
              </a:rPr>
              <a:t>O </a:t>
            </a:r>
            <a:r>
              <a:rPr lang="en-US" sz="2500" b="1" dirty="0">
                <a:solidFill>
                  <a:srgbClr val="231F20"/>
                </a:solidFill>
                <a:latin typeface="Symbol"/>
                <a:ea typeface="Book Antiqua"/>
                <a:cs typeface="Book Antiqua"/>
              </a:rPr>
              <a:t>«</a:t>
            </a:r>
            <a:r>
              <a:rPr lang="en-US" sz="2500" b="1" dirty="0">
                <a:solidFill>
                  <a:srgbClr val="231F20"/>
                </a:solidFill>
                <a:latin typeface="Times New Roman"/>
                <a:ea typeface="Book Antiqua"/>
                <a:cs typeface="Book Antiqua"/>
              </a:rPr>
              <a:t> </a:t>
            </a:r>
            <a:r>
              <a:rPr lang="en-US" sz="2500" b="1" dirty="0">
                <a:solidFill>
                  <a:srgbClr val="231F20"/>
                </a:solidFill>
                <a:latin typeface="Book Antiqua"/>
                <a:ea typeface="Book Antiqua"/>
                <a:cs typeface="Book Antiqua"/>
              </a:rPr>
              <a:t>H</a:t>
            </a:r>
            <a:r>
              <a:rPr lang="en-US" sz="900" b="1" dirty="0">
                <a:solidFill>
                  <a:srgbClr val="231F20"/>
                </a:solidFill>
                <a:latin typeface="Book Antiqua"/>
                <a:ea typeface="Book Antiqua"/>
                <a:cs typeface="Book Antiqua"/>
              </a:rPr>
              <a:t>2</a:t>
            </a:r>
            <a:r>
              <a:rPr lang="en-US" sz="2500" b="1" dirty="0">
                <a:solidFill>
                  <a:srgbClr val="231F20"/>
                </a:solidFill>
                <a:latin typeface="Book Antiqua"/>
                <a:ea typeface="Book Antiqua"/>
                <a:cs typeface="Book Antiqua"/>
              </a:rPr>
              <a:t>CO</a:t>
            </a:r>
            <a:r>
              <a:rPr lang="en-US" sz="900" b="1" dirty="0">
                <a:solidFill>
                  <a:srgbClr val="231F20"/>
                </a:solidFill>
                <a:latin typeface="Book Antiqua"/>
                <a:ea typeface="Book Antiqua"/>
                <a:cs typeface="Book Antiqua"/>
              </a:rPr>
              <a:t>3 </a:t>
            </a:r>
            <a:r>
              <a:rPr lang="en-US" sz="2500" b="1" dirty="0">
                <a:solidFill>
                  <a:srgbClr val="231F20"/>
                </a:solidFill>
                <a:latin typeface="Symbol"/>
                <a:ea typeface="Book Antiqua"/>
                <a:cs typeface="Book Antiqua"/>
              </a:rPr>
              <a:t>«</a:t>
            </a:r>
            <a:r>
              <a:rPr lang="en-US" sz="2500" b="1" dirty="0">
                <a:solidFill>
                  <a:srgbClr val="231F20"/>
                </a:solidFill>
                <a:latin typeface="Times New Roman"/>
                <a:ea typeface="Book Antiqua"/>
                <a:cs typeface="Book Antiqua"/>
              </a:rPr>
              <a:t> </a:t>
            </a:r>
            <a:r>
              <a:rPr lang="en-US" sz="2500" b="1" dirty="0">
                <a:solidFill>
                  <a:srgbClr val="231F20"/>
                </a:solidFill>
                <a:latin typeface="Book Antiqua"/>
                <a:ea typeface="Book Antiqua"/>
                <a:cs typeface="Book Antiqua"/>
              </a:rPr>
              <a:t>HCO</a:t>
            </a:r>
            <a:r>
              <a:rPr lang="en-US" sz="900" b="1" dirty="0">
                <a:solidFill>
                  <a:srgbClr val="231F20"/>
                </a:solidFill>
                <a:latin typeface="Book Antiqua"/>
                <a:ea typeface="Book Antiqua"/>
                <a:cs typeface="Book Antiqua"/>
              </a:rPr>
              <a:t>3− </a:t>
            </a:r>
            <a:r>
              <a:rPr lang="en-US" sz="2500" b="1" dirty="0">
                <a:solidFill>
                  <a:srgbClr val="231F20"/>
                </a:solidFill>
                <a:latin typeface="Book Antiqua"/>
                <a:ea typeface="Book Antiqua"/>
                <a:cs typeface="Book Antiqua"/>
              </a:rPr>
              <a:t>+ H</a:t>
            </a:r>
            <a:r>
              <a:rPr lang="en-US" sz="900" b="1" dirty="0" smtClean="0">
                <a:solidFill>
                  <a:srgbClr val="231F20"/>
                </a:solidFill>
                <a:latin typeface="Book Antiqua"/>
                <a:ea typeface="Book Antiqua"/>
                <a:cs typeface="Book Antiqua"/>
              </a:rPr>
              <a:t>+</a:t>
            </a:r>
            <a:endParaRPr lang="ru-RU" sz="2500" b="1" dirty="0">
              <a:latin typeface="Book Antiqua"/>
              <a:ea typeface="Book Antiqua"/>
              <a:cs typeface="Book Antiqua"/>
            </a:endParaRPr>
          </a:p>
        </p:txBody>
      </p:sp>
    </p:spTree>
    <p:extLst>
      <p:ext uri="{BB962C8B-B14F-4D97-AF65-F5344CB8AC3E}">
        <p14:creationId xmlns:p14="http://schemas.microsoft.com/office/powerpoint/2010/main" val="10522421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548680"/>
            <a:ext cx="8520604" cy="572711"/>
          </a:xfrm>
        </p:spPr>
        <p:txBody>
          <a:bodyPr>
            <a:normAutofit fontScale="90000"/>
          </a:bodyPr>
          <a:lstStyle/>
          <a:p>
            <a:r>
              <a:rPr lang="en-US" b="1" i="1" dirty="0">
                <a:solidFill>
                  <a:srgbClr val="231F20"/>
                </a:solidFill>
                <a:latin typeface="Calibri"/>
                <a:ea typeface="Book Antiqua"/>
                <a:cs typeface="Book Antiqua"/>
              </a:rPr>
              <a:t>Questions</a:t>
            </a:r>
            <a:r>
              <a:rPr lang="ru-RU" sz="2800" dirty="0">
                <a:latin typeface="Book Antiqua"/>
                <a:ea typeface="Book Antiqua"/>
                <a:cs typeface="Book Antiqua"/>
              </a:rPr>
              <a:t/>
            </a:r>
            <a:br>
              <a:rPr lang="ru-RU" sz="2800" dirty="0">
                <a:latin typeface="Book Antiqua"/>
                <a:ea typeface="Book Antiqua"/>
                <a:cs typeface="Book Antiqua"/>
              </a:rPr>
            </a:br>
            <a:endParaRPr lang="ru-RU" dirty="0"/>
          </a:p>
        </p:txBody>
      </p:sp>
      <p:sp>
        <p:nvSpPr>
          <p:cNvPr id="3" name="Текст 2"/>
          <p:cNvSpPr>
            <a:spLocks noGrp="1"/>
          </p:cNvSpPr>
          <p:nvPr>
            <p:ph type="body" idx="1"/>
          </p:nvPr>
        </p:nvSpPr>
        <p:spPr>
          <a:xfrm>
            <a:off x="827584" y="1268760"/>
            <a:ext cx="7128792" cy="1872208"/>
          </a:xfrm>
        </p:spPr>
        <p:txBody>
          <a:bodyPr>
            <a:normAutofit fontScale="92500" lnSpcReduction="20000"/>
          </a:bodyPr>
          <a:lstStyle/>
          <a:p>
            <a:pPr marL="1371600" marR="319405" lvl="3" indent="0" algn="just">
              <a:lnSpc>
                <a:spcPct val="96000"/>
              </a:lnSpc>
              <a:spcBef>
                <a:spcPts val="520"/>
              </a:spcBef>
              <a:buClr>
                <a:srgbClr val="231F20"/>
              </a:buClr>
              <a:buSzPts val="1100"/>
              <a:buNone/>
              <a:tabLst>
                <a:tab pos="441960" algn="l"/>
              </a:tabLst>
            </a:pPr>
            <a:r>
              <a:rPr lang="en-US" spc="-70" dirty="0" smtClean="0">
                <a:solidFill>
                  <a:srgbClr val="231F20"/>
                </a:solidFill>
                <a:latin typeface="Book Antiqua"/>
                <a:ea typeface="Book Antiqua"/>
                <a:cs typeface="Book Antiqua"/>
              </a:rPr>
              <a:t>Draw</a:t>
            </a:r>
            <a:r>
              <a:rPr lang="en-US" spc="-90" dirty="0" smtClean="0">
                <a:solidFill>
                  <a:srgbClr val="231F20"/>
                </a:solidFill>
                <a:latin typeface="Book Antiqua"/>
                <a:ea typeface="Book Antiqua"/>
                <a:cs typeface="Book Antiqua"/>
              </a:rPr>
              <a:t> </a:t>
            </a:r>
            <a:r>
              <a:rPr lang="en-US" spc="-70" dirty="0">
                <a:solidFill>
                  <a:srgbClr val="231F20"/>
                </a:solidFill>
                <a:latin typeface="Book Antiqua"/>
                <a:ea typeface="Book Antiqua"/>
                <a:cs typeface="Book Antiqua"/>
              </a:rPr>
              <a:t>your</a:t>
            </a:r>
            <a:r>
              <a:rPr lang="en-US" spc="-85" dirty="0">
                <a:solidFill>
                  <a:srgbClr val="231F20"/>
                </a:solidFill>
                <a:latin typeface="Book Antiqua"/>
                <a:ea typeface="Book Antiqua"/>
                <a:cs typeface="Book Antiqua"/>
              </a:rPr>
              <a:t> </a:t>
            </a:r>
            <a:r>
              <a:rPr lang="en-US" spc="-70" dirty="0">
                <a:solidFill>
                  <a:srgbClr val="231F20"/>
                </a:solidFill>
                <a:latin typeface="Book Antiqua"/>
                <a:ea typeface="Book Antiqua"/>
                <a:cs typeface="Book Antiqua"/>
              </a:rPr>
              <a:t>prediction</a:t>
            </a:r>
            <a:r>
              <a:rPr lang="en-US" spc="-90" dirty="0">
                <a:solidFill>
                  <a:srgbClr val="231F20"/>
                </a:solidFill>
                <a:latin typeface="Book Antiqua"/>
                <a:ea typeface="Book Antiqua"/>
                <a:cs typeface="Book Antiqua"/>
              </a:rPr>
              <a:t> </a:t>
            </a:r>
            <a:r>
              <a:rPr lang="en-US" spc="-70" dirty="0">
                <a:solidFill>
                  <a:srgbClr val="231F20"/>
                </a:solidFill>
                <a:latin typeface="Book Antiqua"/>
                <a:ea typeface="Book Antiqua"/>
                <a:cs typeface="Book Antiqua"/>
              </a:rPr>
              <a:t>for</a:t>
            </a:r>
            <a:r>
              <a:rPr lang="en-US" spc="-85" dirty="0">
                <a:solidFill>
                  <a:srgbClr val="231F20"/>
                </a:solidFill>
                <a:latin typeface="Book Antiqua"/>
                <a:ea typeface="Book Antiqua"/>
                <a:cs typeface="Book Antiqua"/>
              </a:rPr>
              <a:t> </a:t>
            </a:r>
            <a:r>
              <a:rPr lang="en-US" spc="-70" dirty="0">
                <a:solidFill>
                  <a:srgbClr val="231F20"/>
                </a:solidFill>
                <a:latin typeface="Book Antiqua"/>
                <a:ea typeface="Book Antiqua"/>
                <a:cs typeface="Book Antiqua"/>
              </a:rPr>
              <a:t>what</a:t>
            </a:r>
            <a:r>
              <a:rPr lang="en-US" spc="-90" dirty="0">
                <a:solidFill>
                  <a:srgbClr val="231F20"/>
                </a:solidFill>
                <a:latin typeface="Book Antiqua"/>
                <a:ea typeface="Book Antiqua"/>
                <a:cs typeface="Book Antiqua"/>
              </a:rPr>
              <a:t> </a:t>
            </a:r>
            <a:r>
              <a:rPr lang="en-US" spc="-70" dirty="0">
                <a:solidFill>
                  <a:srgbClr val="231F20"/>
                </a:solidFill>
                <a:latin typeface="Book Antiqua"/>
                <a:ea typeface="Book Antiqua"/>
                <a:cs typeface="Book Antiqua"/>
              </a:rPr>
              <a:t>will</a:t>
            </a:r>
            <a:r>
              <a:rPr lang="en-US" spc="-85" dirty="0">
                <a:solidFill>
                  <a:srgbClr val="231F20"/>
                </a:solidFill>
                <a:latin typeface="Book Antiqua"/>
                <a:ea typeface="Book Antiqua"/>
                <a:cs typeface="Book Antiqua"/>
              </a:rPr>
              <a:t> </a:t>
            </a:r>
            <a:r>
              <a:rPr lang="en-US" spc="-70" dirty="0">
                <a:solidFill>
                  <a:srgbClr val="231F20"/>
                </a:solidFill>
                <a:latin typeface="Book Antiqua"/>
                <a:ea typeface="Book Antiqua"/>
                <a:cs typeface="Book Antiqua"/>
              </a:rPr>
              <a:t>happen</a:t>
            </a:r>
            <a:r>
              <a:rPr lang="en-US" spc="-90" dirty="0">
                <a:solidFill>
                  <a:srgbClr val="231F20"/>
                </a:solidFill>
                <a:latin typeface="Book Antiqua"/>
                <a:ea typeface="Book Antiqua"/>
                <a:cs typeface="Book Antiqua"/>
              </a:rPr>
              <a:t> </a:t>
            </a:r>
            <a:r>
              <a:rPr lang="en-US" spc="-70" dirty="0">
                <a:solidFill>
                  <a:srgbClr val="231F20"/>
                </a:solidFill>
                <a:latin typeface="Book Antiqua"/>
                <a:ea typeface="Book Antiqua"/>
                <a:cs typeface="Book Antiqua"/>
              </a:rPr>
              <a:t>to</a:t>
            </a:r>
            <a:r>
              <a:rPr lang="en-US" spc="-85" dirty="0">
                <a:solidFill>
                  <a:srgbClr val="231F20"/>
                </a:solidFill>
                <a:latin typeface="Book Antiqua"/>
                <a:ea typeface="Book Antiqua"/>
                <a:cs typeface="Book Antiqua"/>
              </a:rPr>
              <a:t> </a:t>
            </a:r>
            <a:r>
              <a:rPr lang="en-US" spc="-70" dirty="0">
                <a:solidFill>
                  <a:srgbClr val="231F20"/>
                </a:solidFill>
                <a:latin typeface="Book Antiqua"/>
                <a:ea typeface="Book Antiqua"/>
                <a:cs typeface="Book Antiqua"/>
              </a:rPr>
              <a:t>the</a:t>
            </a:r>
            <a:r>
              <a:rPr lang="en-US" spc="-90" dirty="0">
                <a:solidFill>
                  <a:srgbClr val="231F20"/>
                </a:solidFill>
                <a:latin typeface="Book Antiqua"/>
                <a:ea typeface="Book Antiqua"/>
                <a:cs typeface="Book Antiqua"/>
              </a:rPr>
              <a:t> </a:t>
            </a:r>
            <a:r>
              <a:rPr lang="en-US" spc="-70" dirty="0">
                <a:solidFill>
                  <a:srgbClr val="231F20"/>
                </a:solidFill>
                <a:latin typeface="Book Antiqua"/>
                <a:ea typeface="Book Antiqua"/>
                <a:cs typeface="Book Antiqua"/>
              </a:rPr>
              <a:t>binding</a:t>
            </a:r>
            <a:r>
              <a:rPr lang="en-US" spc="-85" dirty="0">
                <a:solidFill>
                  <a:srgbClr val="231F20"/>
                </a:solidFill>
                <a:latin typeface="Book Antiqua"/>
                <a:ea typeface="Book Antiqua"/>
                <a:cs typeface="Book Antiqua"/>
              </a:rPr>
              <a:t> </a:t>
            </a:r>
            <a:r>
              <a:rPr lang="en-US" spc="-70" dirty="0">
                <a:solidFill>
                  <a:srgbClr val="231F20"/>
                </a:solidFill>
                <a:latin typeface="Book Antiqua"/>
                <a:ea typeface="Book Antiqua"/>
                <a:cs typeface="Book Antiqua"/>
              </a:rPr>
              <a:t>affinity</a:t>
            </a:r>
            <a:r>
              <a:rPr lang="en-US" spc="-90" dirty="0">
                <a:solidFill>
                  <a:srgbClr val="231F20"/>
                </a:solidFill>
                <a:latin typeface="Book Antiqua"/>
                <a:ea typeface="Book Antiqua"/>
                <a:cs typeface="Book Antiqua"/>
              </a:rPr>
              <a:t> </a:t>
            </a:r>
            <a:r>
              <a:rPr lang="en-US" spc="-70" dirty="0">
                <a:solidFill>
                  <a:srgbClr val="231F20"/>
                </a:solidFill>
                <a:latin typeface="Book Antiqua"/>
                <a:ea typeface="Book Antiqua"/>
                <a:cs typeface="Book Antiqua"/>
              </a:rPr>
              <a:t>of</a:t>
            </a:r>
            <a:r>
              <a:rPr lang="en-US" spc="-85" dirty="0">
                <a:solidFill>
                  <a:srgbClr val="231F20"/>
                </a:solidFill>
                <a:latin typeface="Book Antiqua"/>
                <a:ea typeface="Book Antiqua"/>
                <a:cs typeface="Book Antiqua"/>
              </a:rPr>
              <a:t> </a:t>
            </a:r>
            <a:r>
              <a:rPr lang="en-US" spc="-70" dirty="0">
                <a:solidFill>
                  <a:srgbClr val="231F20"/>
                </a:solidFill>
                <a:latin typeface="Book Antiqua"/>
                <a:ea typeface="Book Antiqua"/>
                <a:cs typeface="Book Antiqua"/>
              </a:rPr>
              <a:t>hemoglobin</a:t>
            </a:r>
            <a:r>
              <a:rPr lang="en-US" spc="-85" dirty="0">
                <a:solidFill>
                  <a:srgbClr val="231F20"/>
                </a:solidFill>
                <a:latin typeface="Book Antiqua"/>
                <a:ea typeface="Book Antiqua"/>
                <a:cs typeface="Book Antiqua"/>
              </a:rPr>
              <a:t> </a:t>
            </a:r>
            <a:r>
              <a:rPr lang="en-US" spc="-70" dirty="0">
                <a:solidFill>
                  <a:srgbClr val="231F20"/>
                </a:solidFill>
                <a:latin typeface="Book Antiqua"/>
                <a:ea typeface="Book Antiqua"/>
                <a:cs typeface="Book Antiqua"/>
              </a:rPr>
              <a:t>for</a:t>
            </a:r>
            <a:r>
              <a:rPr lang="en-US" spc="-90" dirty="0">
                <a:solidFill>
                  <a:srgbClr val="231F20"/>
                </a:solidFill>
                <a:latin typeface="Book Antiqua"/>
                <a:ea typeface="Book Antiqua"/>
                <a:cs typeface="Book Antiqua"/>
              </a:rPr>
              <a:t> </a:t>
            </a:r>
            <a:r>
              <a:rPr lang="en-US" spc="-70" dirty="0">
                <a:solidFill>
                  <a:srgbClr val="231F20"/>
                </a:solidFill>
                <a:latin typeface="Book Antiqua"/>
                <a:ea typeface="Book Antiqua"/>
                <a:cs typeface="Book Antiqua"/>
              </a:rPr>
              <a:t>oxygen</a:t>
            </a:r>
            <a:r>
              <a:rPr lang="en-US" spc="-85" dirty="0">
                <a:solidFill>
                  <a:srgbClr val="231F20"/>
                </a:solidFill>
                <a:latin typeface="Book Antiqua"/>
                <a:ea typeface="Book Antiqua"/>
                <a:cs typeface="Book Antiqua"/>
              </a:rPr>
              <a:t> </a:t>
            </a:r>
            <a:r>
              <a:rPr lang="en-US" spc="-70" dirty="0">
                <a:solidFill>
                  <a:srgbClr val="231F20"/>
                </a:solidFill>
                <a:latin typeface="Book Antiqua"/>
                <a:ea typeface="Book Antiqua"/>
                <a:cs typeface="Book Antiqua"/>
              </a:rPr>
              <a:t>if</a:t>
            </a:r>
            <a:r>
              <a:rPr lang="en-US" spc="-90" dirty="0">
                <a:solidFill>
                  <a:srgbClr val="231F20"/>
                </a:solidFill>
                <a:latin typeface="Book Antiqua"/>
                <a:ea typeface="Book Antiqua"/>
                <a:cs typeface="Book Antiqua"/>
              </a:rPr>
              <a:t> </a:t>
            </a:r>
            <a:r>
              <a:rPr lang="en-US" spc="-70" dirty="0">
                <a:solidFill>
                  <a:srgbClr val="231F20"/>
                </a:solidFill>
                <a:latin typeface="Book Antiqua"/>
                <a:ea typeface="Book Antiqua"/>
                <a:cs typeface="Book Antiqua"/>
              </a:rPr>
              <a:t>you</a:t>
            </a:r>
            <a:r>
              <a:rPr lang="en-US" spc="-85" dirty="0">
                <a:solidFill>
                  <a:srgbClr val="231F20"/>
                </a:solidFill>
                <a:latin typeface="Book Antiqua"/>
                <a:ea typeface="Book Antiqua"/>
                <a:cs typeface="Book Antiqua"/>
              </a:rPr>
              <a:t> </a:t>
            </a:r>
            <a:r>
              <a:rPr lang="en-US" spc="-15" dirty="0">
                <a:solidFill>
                  <a:srgbClr val="231F20"/>
                </a:solidFill>
                <a:latin typeface="Book Antiqua"/>
                <a:ea typeface="Book Antiqua"/>
                <a:cs typeface="Book Antiqua"/>
              </a:rPr>
              <a:t>increased </a:t>
            </a:r>
            <a:r>
              <a:rPr lang="en-US" spc="-70" dirty="0">
                <a:solidFill>
                  <a:srgbClr val="231F20"/>
                </a:solidFill>
                <a:latin typeface="Book Antiqua"/>
                <a:ea typeface="Book Antiqua"/>
                <a:cs typeface="Book Antiqua"/>
              </a:rPr>
              <a:t>the</a:t>
            </a:r>
            <a:r>
              <a:rPr lang="en-US" spc="-60" dirty="0">
                <a:solidFill>
                  <a:srgbClr val="231F20"/>
                </a:solidFill>
                <a:latin typeface="Book Antiqua"/>
                <a:ea typeface="Book Antiqua"/>
                <a:cs typeface="Book Antiqua"/>
              </a:rPr>
              <a:t> </a:t>
            </a:r>
            <a:r>
              <a:rPr lang="en-US" spc="-70" dirty="0">
                <a:solidFill>
                  <a:srgbClr val="231F20"/>
                </a:solidFill>
                <a:latin typeface="Book Antiqua"/>
                <a:ea typeface="Book Antiqua"/>
                <a:cs typeface="Book Antiqua"/>
              </a:rPr>
              <a:t>pH</a:t>
            </a:r>
            <a:r>
              <a:rPr lang="en-US" spc="-55" dirty="0">
                <a:solidFill>
                  <a:srgbClr val="231F20"/>
                </a:solidFill>
                <a:latin typeface="Book Antiqua"/>
                <a:ea typeface="Book Antiqua"/>
                <a:cs typeface="Book Antiqua"/>
              </a:rPr>
              <a:t> </a:t>
            </a:r>
            <a:r>
              <a:rPr lang="en-US" spc="-70" dirty="0">
                <a:solidFill>
                  <a:srgbClr val="231F20"/>
                </a:solidFill>
                <a:latin typeface="Book Antiqua"/>
                <a:ea typeface="Book Antiqua"/>
                <a:cs typeface="Book Antiqua"/>
              </a:rPr>
              <a:t>or</a:t>
            </a:r>
            <a:r>
              <a:rPr lang="en-US" spc="-60" dirty="0">
                <a:solidFill>
                  <a:srgbClr val="231F20"/>
                </a:solidFill>
                <a:latin typeface="Book Antiqua"/>
                <a:ea typeface="Book Antiqua"/>
                <a:cs typeface="Book Antiqua"/>
              </a:rPr>
              <a:t> </a:t>
            </a:r>
            <a:r>
              <a:rPr lang="en-US" spc="-70" dirty="0">
                <a:solidFill>
                  <a:srgbClr val="231F20"/>
                </a:solidFill>
                <a:latin typeface="Book Antiqua"/>
                <a:ea typeface="Book Antiqua"/>
                <a:cs typeface="Book Antiqua"/>
              </a:rPr>
              <a:t>created</a:t>
            </a:r>
            <a:r>
              <a:rPr lang="en-US" spc="-55" dirty="0">
                <a:solidFill>
                  <a:srgbClr val="231F20"/>
                </a:solidFill>
                <a:latin typeface="Book Antiqua"/>
                <a:ea typeface="Book Antiqua"/>
                <a:cs typeface="Book Antiqua"/>
              </a:rPr>
              <a:t> </a:t>
            </a:r>
            <a:r>
              <a:rPr lang="en-US" spc="-70" dirty="0">
                <a:solidFill>
                  <a:srgbClr val="231F20"/>
                </a:solidFill>
                <a:latin typeface="Book Antiqua"/>
                <a:ea typeface="Book Antiqua"/>
                <a:cs typeface="Book Antiqua"/>
              </a:rPr>
              <a:t>a</a:t>
            </a:r>
            <a:r>
              <a:rPr lang="en-US" spc="-55" dirty="0">
                <a:solidFill>
                  <a:srgbClr val="231F20"/>
                </a:solidFill>
                <a:latin typeface="Book Antiqua"/>
                <a:ea typeface="Book Antiqua"/>
                <a:cs typeface="Book Antiqua"/>
              </a:rPr>
              <a:t> </a:t>
            </a:r>
            <a:r>
              <a:rPr lang="en-US" spc="-70" dirty="0">
                <a:solidFill>
                  <a:srgbClr val="231F20"/>
                </a:solidFill>
                <a:latin typeface="Book Antiqua"/>
                <a:ea typeface="Book Antiqua"/>
                <a:cs typeface="Book Antiqua"/>
              </a:rPr>
              <a:t>more</a:t>
            </a:r>
            <a:r>
              <a:rPr lang="en-US" spc="-60" dirty="0">
                <a:solidFill>
                  <a:srgbClr val="231F20"/>
                </a:solidFill>
                <a:latin typeface="Book Antiqua"/>
                <a:ea typeface="Book Antiqua"/>
                <a:cs typeface="Book Antiqua"/>
              </a:rPr>
              <a:t> </a:t>
            </a:r>
            <a:r>
              <a:rPr lang="en-US" spc="-70" dirty="0">
                <a:solidFill>
                  <a:srgbClr val="231F20"/>
                </a:solidFill>
                <a:latin typeface="Book Antiqua"/>
                <a:ea typeface="Book Antiqua"/>
                <a:cs typeface="Book Antiqua"/>
              </a:rPr>
              <a:t>alkaline</a:t>
            </a:r>
            <a:r>
              <a:rPr lang="en-US" spc="-55" dirty="0">
                <a:solidFill>
                  <a:srgbClr val="231F20"/>
                </a:solidFill>
                <a:latin typeface="Book Antiqua"/>
                <a:ea typeface="Book Antiqua"/>
                <a:cs typeface="Book Antiqua"/>
              </a:rPr>
              <a:t> </a:t>
            </a:r>
            <a:r>
              <a:rPr lang="en-US" spc="-70" dirty="0">
                <a:solidFill>
                  <a:srgbClr val="231F20"/>
                </a:solidFill>
                <a:latin typeface="Book Antiqua"/>
                <a:ea typeface="Book Antiqua"/>
                <a:cs typeface="Book Antiqua"/>
              </a:rPr>
              <a:t>situation.</a:t>
            </a:r>
            <a:r>
              <a:rPr lang="en-US" spc="-60" dirty="0">
                <a:solidFill>
                  <a:srgbClr val="231F20"/>
                </a:solidFill>
                <a:latin typeface="Book Antiqua"/>
                <a:ea typeface="Book Antiqua"/>
                <a:cs typeface="Book Antiqua"/>
              </a:rPr>
              <a:t> </a:t>
            </a:r>
            <a:r>
              <a:rPr lang="en-US" spc="-70" dirty="0">
                <a:solidFill>
                  <a:srgbClr val="231F20"/>
                </a:solidFill>
                <a:latin typeface="Book Antiqua"/>
                <a:ea typeface="Book Antiqua"/>
                <a:cs typeface="Book Antiqua"/>
              </a:rPr>
              <a:t>(</a:t>
            </a:r>
            <a:r>
              <a:rPr lang="en-US" i="1" spc="-70" dirty="0">
                <a:solidFill>
                  <a:srgbClr val="231F20"/>
                </a:solidFill>
                <a:latin typeface="Book Antiqua"/>
                <a:ea typeface="Book Antiqua"/>
                <a:cs typeface="Book Antiqua"/>
              </a:rPr>
              <a:t>Hint:</a:t>
            </a:r>
            <a:r>
              <a:rPr lang="en-US" i="1" spc="-60" dirty="0">
                <a:solidFill>
                  <a:srgbClr val="231F20"/>
                </a:solidFill>
                <a:latin typeface="Book Antiqua"/>
                <a:ea typeface="Book Antiqua"/>
                <a:cs typeface="Book Antiqua"/>
              </a:rPr>
              <a:t> </a:t>
            </a:r>
            <a:r>
              <a:rPr lang="en-US" spc="-70" dirty="0">
                <a:solidFill>
                  <a:srgbClr val="231F20"/>
                </a:solidFill>
                <a:latin typeface="Book Antiqua"/>
                <a:ea typeface="Book Antiqua"/>
                <a:cs typeface="Book Antiqua"/>
              </a:rPr>
              <a:t>you</a:t>
            </a:r>
            <a:r>
              <a:rPr lang="en-US" spc="-55" dirty="0">
                <a:solidFill>
                  <a:srgbClr val="231F20"/>
                </a:solidFill>
                <a:latin typeface="Book Antiqua"/>
                <a:ea typeface="Book Antiqua"/>
                <a:cs typeface="Book Antiqua"/>
              </a:rPr>
              <a:t> </a:t>
            </a:r>
            <a:r>
              <a:rPr lang="en-US" spc="-70" dirty="0">
                <a:solidFill>
                  <a:srgbClr val="231F20"/>
                </a:solidFill>
                <a:latin typeface="Book Antiqua"/>
                <a:ea typeface="Book Antiqua"/>
                <a:cs typeface="Book Antiqua"/>
              </a:rPr>
              <a:t>need</a:t>
            </a:r>
            <a:r>
              <a:rPr lang="en-US" spc="-55" dirty="0">
                <a:solidFill>
                  <a:srgbClr val="231F20"/>
                </a:solidFill>
                <a:latin typeface="Book Antiqua"/>
                <a:ea typeface="Book Antiqua"/>
                <a:cs typeface="Book Antiqua"/>
              </a:rPr>
              <a:t> </a:t>
            </a:r>
            <a:r>
              <a:rPr lang="en-US" spc="-70" dirty="0">
                <a:solidFill>
                  <a:srgbClr val="231F20"/>
                </a:solidFill>
                <a:latin typeface="Book Antiqua"/>
                <a:ea typeface="Book Antiqua"/>
                <a:cs typeface="Book Antiqua"/>
              </a:rPr>
              <a:t>two</a:t>
            </a:r>
            <a:r>
              <a:rPr lang="en-US" spc="-60" dirty="0">
                <a:solidFill>
                  <a:srgbClr val="231F20"/>
                </a:solidFill>
                <a:latin typeface="Book Antiqua"/>
                <a:ea typeface="Book Antiqua"/>
                <a:cs typeface="Book Antiqua"/>
              </a:rPr>
              <a:t> </a:t>
            </a:r>
            <a:r>
              <a:rPr lang="en-US" spc="-70" dirty="0">
                <a:solidFill>
                  <a:srgbClr val="231F20"/>
                </a:solidFill>
                <a:latin typeface="Book Antiqua"/>
                <a:ea typeface="Book Antiqua"/>
                <a:cs typeface="Book Antiqua"/>
              </a:rPr>
              <a:t>lines</a:t>
            </a:r>
            <a:r>
              <a:rPr lang="en-US" spc="-55" dirty="0">
                <a:solidFill>
                  <a:srgbClr val="231F20"/>
                </a:solidFill>
                <a:latin typeface="Book Antiqua"/>
                <a:ea typeface="Book Antiqua"/>
                <a:cs typeface="Book Antiqua"/>
              </a:rPr>
              <a:t> </a:t>
            </a:r>
            <a:r>
              <a:rPr lang="en-US" spc="-70" dirty="0">
                <a:solidFill>
                  <a:srgbClr val="231F20"/>
                </a:solidFill>
                <a:latin typeface="Book Antiqua"/>
                <a:ea typeface="Book Antiqua"/>
                <a:cs typeface="Book Antiqua"/>
              </a:rPr>
              <a:t>on</a:t>
            </a:r>
            <a:r>
              <a:rPr lang="en-US" spc="-55" dirty="0">
                <a:solidFill>
                  <a:srgbClr val="231F20"/>
                </a:solidFill>
                <a:latin typeface="Book Antiqua"/>
                <a:ea typeface="Book Antiqua"/>
                <a:cs typeface="Book Antiqua"/>
              </a:rPr>
              <a:t> </a:t>
            </a:r>
            <a:r>
              <a:rPr lang="en-US" spc="-70" dirty="0">
                <a:solidFill>
                  <a:srgbClr val="231F20"/>
                </a:solidFill>
                <a:latin typeface="Book Antiqua"/>
                <a:ea typeface="Book Antiqua"/>
                <a:cs typeface="Book Antiqua"/>
              </a:rPr>
              <a:t>the</a:t>
            </a:r>
            <a:r>
              <a:rPr lang="en-US" spc="-60" dirty="0">
                <a:solidFill>
                  <a:srgbClr val="231F20"/>
                </a:solidFill>
                <a:latin typeface="Book Antiqua"/>
                <a:ea typeface="Book Antiqua"/>
                <a:cs typeface="Book Antiqua"/>
              </a:rPr>
              <a:t> </a:t>
            </a:r>
            <a:r>
              <a:rPr lang="en-US" spc="-70" dirty="0">
                <a:solidFill>
                  <a:srgbClr val="231F20"/>
                </a:solidFill>
                <a:latin typeface="Book Antiqua"/>
                <a:ea typeface="Book Antiqua"/>
                <a:cs typeface="Book Antiqua"/>
              </a:rPr>
              <a:t>graph</a:t>
            </a:r>
            <a:r>
              <a:rPr lang="en-US" spc="-55" dirty="0">
                <a:solidFill>
                  <a:srgbClr val="231F20"/>
                </a:solidFill>
                <a:latin typeface="Book Antiqua"/>
                <a:ea typeface="Book Antiqua"/>
                <a:cs typeface="Book Antiqua"/>
              </a:rPr>
              <a:t> </a:t>
            </a:r>
            <a:r>
              <a:rPr lang="en-US" spc="-70" dirty="0">
                <a:solidFill>
                  <a:srgbClr val="231F20"/>
                </a:solidFill>
                <a:latin typeface="Book Antiqua"/>
                <a:ea typeface="Book Antiqua"/>
                <a:cs typeface="Book Antiqua"/>
              </a:rPr>
              <a:t>to</a:t>
            </a:r>
            <a:r>
              <a:rPr lang="en-US" spc="-55" dirty="0">
                <a:solidFill>
                  <a:srgbClr val="231F20"/>
                </a:solidFill>
                <a:latin typeface="Book Antiqua"/>
                <a:ea typeface="Book Antiqua"/>
                <a:cs typeface="Book Antiqua"/>
              </a:rPr>
              <a:t> </a:t>
            </a:r>
            <a:r>
              <a:rPr lang="en-US" spc="-70" dirty="0">
                <a:solidFill>
                  <a:srgbClr val="231F20"/>
                </a:solidFill>
                <a:latin typeface="Book Antiqua"/>
                <a:ea typeface="Book Antiqua"/>
                <a:cs typeface="Book Antiqua"/>
              </a:rPr>
              <a:t>show</a:t>
            </a:r>
            <a:r>
              <a:rPr lang="en-US" spc="-60" dirty="0">
                <a:solidFill>
                  <a:srgbClr val="231F20"/>
                </a:solidFill>
                <a:latin typeface="Book Antiqua"/>
                <a:ea typeface="Book Antiqua"/>
                <a:cs typeface="Book Antiqua"/>
              </a:rPr>
              <a:t> </a:t>
            </a:r>
            <a:r>
              <a:rPr lang="en-US" spc="-15" dirty="0">
                <a:solidFill>
                  <a:srgbClr val="231F20"/>
                </a:solidFill>
                <a:latin typeface="Book Antiqua"/>
                <a:ea typeface="Book Antiqua"/>
                <a:cs typeface="Book Antiqua"/>
              </a:rPr>
              <a:t>“normal”</a:t>
            </a:r>
            <a:r>
              <a:rPr lang="en-US" spc="-55" dirty="0">
                <a:solidFill>
                  <a:srgbClr val="231F20"/>
                </a:solidFill>
                <a:latin typeface="Book Antiqua"/>
                <a:ea typeface="Book Antiqua"/>
                <a:cs typeface="Book Antiqua"/>
              </a:rPr>
              <a:t> </a:t>
            </a:r>
            <a:r>
              <a:rPr lang="en-US" spc="-70" dirty="0">
                <a:solidFill>
                  <a:srgbClr val="231F20"/>
                </a:solidFill>
                <a:latin typeface="Book Antiqua"/>
                <a:ea typeface="Book Antiqua"/>
                <a:cs typeface="Book Antiqua"/>
              </a:rPr>
              <a:t>and</a:t>
            </a:r>
            <a:r>
              <a:rPr lang="en-US" spc="-60" dirty="0">
                <a:solidFill>
                  <a:srgbClr val="231F20"/>
                </a:solidFill>
                <a:latin typeface="Book Antiqua"/>
                <a:ea typeface="Book Antiqua"/>
                <a:cs typeface="Book Antiqua"/>
              </a:rPr>
              <a:t> </a:t>
            </a:r>
            <a:r>
              <a:rPr lang="en-US" spc="-70" dirty="0">
                <a:solidFill>
                  <a:srgbClr val="231F20"/>
                </a:solidFill>
                <a:latin typeface="Book Antiqua"/>
                <a:ea typeface="Book Antiqua"/>
                <a:cs typeface="Book Antiqua"/>
              </a:rPr>
              <a:t>an increase in</a:t>
            </a:r>
            <a:r>
              <a:rPr lang="en-US" spc="20" dirty="0">
                <a:solidFill>
                  <a:srgbClr val="231F20"/>
                </a:solidFill>
                <a:latin typeface="Book Antiqua"/>
                <a:ea typeface="Book Antiqua"/>
                <a:cs typeface="Book Antiqua"/>
              </a:rPr>
              <a:t> </a:t>
            </a:r>
            <a:r>
              <a:rPr lang="en-US" spc="-70" dirty="0" err="1">
                <a:solidFill>
                  <a:srgbClr val="231F20"/>
                </a:solidFill>
                <a:latin typeface="Book Antiqua"/>
                <a:ea typeface="Book Antiqua"/>
                <a:cs typeface="Book Antiqua"/>
              </a:rPr>
              <a:t>pH.</a:t>
            </a:r>
            <a:r>
              <a:rPr lang="en-US" spc="-70" dirty="0">
                <a:solidFill>
                  <a:srgbClr val="231F20"/>
                </a:solidFill>
                <a:latin typeface="Book Antiqua"/>
                <a:ea typeface="Book Antiqua"/>
                <a:cs typeface="Book Antiqua"/>
              </a:rPr>
              <a:t>)</a:t>
            </a:r>
            <a:endParaRPr lang="ru-RU" spc="-70" dirty="0">
              <a:latin typeface="Book Antiqua"/>
              <a:ea typeface="Book Antiqua"/>
              <a:cs typeface="Book Antiqua"/>
            </a:endParaRPr>
          </a:p>
          <a:p>
            <a:endParaRPr lang="ru-RU" dirty="0"/>
          </a:p>
        </p:txBody>
      </p:sp>
      <p:pic>
        <p:nvPicPr>
          <p:cNvPr id="4" name="image2.jpeg"/>
          <p:cNvPicPr/>
          <p:nvPr/>
        </p:nvPicPr>
        <p:blipFill>
          <a:blip r:embed="rId2" cstate="print"/>
          <a:stretch>
            <a:fillRect/>
          </a:stretch>
        </p:blipFill>
        <p:spPr>
          <a:xfrm>
            <a:off x="2123728" y="3284984"/>
            <a:ext cx="5544616" cy="2880320"/>
          </a:xfrm>
          <a:prstGeom prst="rect">
            <a:avLst/>
          </a:prstGeom>
        </p:spPr>
      </p:pic>
    </p:spTree>
    <p:extLst>
      <p:ext uri="{BB962C8B-B14F-4D97-AF65-F5344CB8AC3E}">
        <p14:creationId xmlns:p14="http://schemas.microsoft.com/office/powerpoint/2010/main" val="22251334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79512" y="1844824"/>
            <a:ext cx="8520604" cy="2520280"/>
          </a:xfrm>
        </p:spPr>
        <p:txBody>
          <a:bodyPr>
            <a:normAutofit/>
          </a:bodyPr>
          <a:lstStyle/>
          <a:p>
            <a:pPr lvl="1">
              <a:buFont typeface="Arial" pitchFamily="34" charset="0"/>
              <a:buChar char="•"/>
            </a:pPr>
            <a:r>
              <a:rPr lang="en-US" sz="1500" dirty="0">
                <a:latin typeface="Book Antiqua" pitchFamily="18" charset="0"/>
              </a:rPr>
              <a:t>How does pH influence oxygen saturation of hemoglobin at the same partial </a:t>
            </a:r>
            <a:r>
              <a:rPr lang="en-US" sz="1500" dirty="0" smtClean="0">
                <a:latin typeface="Book Antiqua" pitchFamily="18" charset="0"/>
              </a:rPr>
              <a:t>pressure?</a:t>
            </a:r>
            <a:endParaRPr lang="ru-RU" sz="1500" dirty="0" smtClean="0">
              <a:latin typeface="Book Antiqua" pitchFamily="18" charset="0"/>
            </a:endParaRPr>
          </a:p>
          <a:p>
            <a:pPr marL="571500" lvl="1" indent="0">
              <a:buNone/>
            </a:pPr>
            <a:endParaRPr lang="ru-RU" sz="1500" dirty="0">
              <a:latin typeface="Book Antiqua" pitchFamily="18" charset="0"/>
            </a:endParaRPr>
          </a:p>
          <a:p>
            <a:pPr lvl="1">
              <a:buFont typeface="Arial" pitchFamily="34" charset="0"/>
              <a:buChar char="•"/>
            </a:pPr>
            <a:r>
              <a:rPr lang="en-US" sz="1500" dirty="0" smtClean="0">
                <a:latin typeface="Book Antiqua" pitchFamily="18" charset="0"/>
              </a:rPr>
              <a:t>How </a:t>
            </a:r>
            <a:r>
              <a:rPr lang="en-US" sz="1500" dirty="0">
                <a:latin typeface="Book Antiqua" pitchFamily="18" charset="0"/>
              </a:rPr>
              <a:t>does pH affect hemoglobin affinity for oxygen in the body tissue that is metabolically active? What is the significance of this hemoglobin affinity </a:t>
            </a:r>
            <a:r>
              <a:rPr lang="en-US" sz="1500" dirty="0" smtClean="0">
                <a:latin typeface="Book Antiqua" pitchFamily="18" charset="0"/>
              </a:rPr>
              <a:t>difference?</a:t>
            </a:r>
            <a:endParaRPr lang="ru-RU" sz="1500" dirty="0" smtClean="0">
              <a:latin typeface="Book Antiqua" pitchFamily="18" charset="0"/>
            </a:endParaRPr>
          </a:p>
          <a:p>
            <a:pPr marL="571500" lvl="1" indent="0">
              <a:buNone/>
            </a:pPr>
            <a:endParaRPr lang="ru-RU" sz="1500" dirty="0">
              <a:latin typeface="Book Antiqua" pitchFamily="18" charset="0"/>
            </a:endParaRPr>
          </a:p>
          <a:p>
            <a:pPr lvl="1">
              <a:buFont typeface="Arial" pitchFamily="34" charset="0"/>
              <a:buChar char="•"/>
            </a:pPr>
            <a:r>
              <a:rPr lang="en-US" sz="1500" dirty="0" smtClean="0">
                <a:latin typeface="Book Antiqua" pitchFamily="18" charset="0"/>
              </a:rPr>
              <a:t>How </a:t>
            </a:r>
            <a:r>
              <a:rPr lang="en-US" sz="1500" dirty="0">
                <a:latin typeface="Book Antiqua" pitchFamily="18" charset="0"/>
              </a:rPr>
              <a:t>would the respiration rate impact this curve given the changes in blood pH?</a:t>
            </a:r>
            <a:endParaRPr lang="ru-RU" sz="1500" dirty="0">
              <a:latin typeface="Book Antiqua" pitchFamily="18" charset="0"/>
            </a:endParaRPr>
          </a:p>
          <a:p>
            <a:endParaRPr lang="ru-RU" dirty="0"/>
          </a:p>
        </p:txBody>
      </p:sp>
    </p:spTree>
    <p:extLst>
      <p:ext uri="{BB962C8B-B14F-4D97-AF65-F5344CB8AC3E}">
        <p14:creationId xmlns:p14="http://schemas.microsoft.com/office/powerpoint/2010/main" val="11391301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764704"/>
            <a:ext cx="8520604" cy="572711"/>
          </a:xfrm>
        </p:spPr>
        <p:txBody>
          <a:bodyPr>
            <a:noAutofit/>
          </a:bodyPr>
          <a:lstStyle/>
          <a:p>
            <a:r>
              <a:rPr lang="en-US" sz="2400" b="1" dirty="0"/>
              <a:t>Part III – Mixing Alcohol with Energy Drinks</a:t>
            </a:r>
            <a:r>
              <a:rPr lang="ru-RU" sz="2400" b="1" dirty="0"/>
              <a:t/>
            </a:r>
            <a:br>
              <a:rPr lang="ru-RU" sz="2400" b="1" dirty="0"/>
            </a:br>
            <a:endParaRPr lang="ru-RU" sz="2400" dirty="0"/>
          </a:p>
        </p:txBody>
      </p:sp>
      <p:sp>
        <p:nvSpPr>
          <p:cNvPr id="3" name="Текст 2"/>
          <p:cNvSpPr>
            <a:spLocks noGrp="1"/>
          </p:cNvSpPr>
          <p:nvPr>
            <p:ph type="body" idx="1"/>
          </p:nvPr>
        </p:nvSpPr>
        <p:spPr/>
        <p:txBody>
          <a:bodyPr>
            <a:normAutofit/>
          </a:bodyPr>
          <a:lstStyle/>
          <a:p>
            <a:pPr marL="114300" indent="0">
              <a:buNone/>
            </a:pPr>
            <a:r>
              <a:rPr lang="en-US" sz="1600" b="1" dirty="0" smtClean="0">
                <a:latin typeface="Book Antiqua" pitchFamily="18" charset="0"/>
              </a:rPr>
              <a:t>NATIONAL </a:t>
            </a:r>
            <a:r>
              <a:rPr lang="en-US" sz="1600" b="1" dirty="0">
                <a:latin typeface="Book Antiqua" pitchFamily="18" charset="0"/>
              </a:rPr>
              <a:t>CENTER FOR CASE STUDY TEACHING IN SCIENCE</a:t>
            </a:r>
            <a:endParaRPr lang="ru-RU" sz="1600" dirty="0">
              <a:latin typeface="Book Antiqua" pitchFamily="18" charset="0"/>
            </a:endParaRPr>
          </a:p>
          <a:p>
            <a:pPr marL="114300" indent="0">
              <a:buNone/>
            </a:pPr>
            <a:r>
              <a:rPr lang="en-US" sz="1600" dirty="0" smtClean="0">
                <a:latin typeface="Book Antiqua" pitchFamily="18" charset="0"/>
              </a:rPr>
              <a:t>Susan </a:t>
            </a:r>
            <a:r>
              <a:rPr lang="en-US" sz="1600" dirty="0">
                <a:latin typeface="Book Antiqua" pitchFamily="18" charset="0"/>
              </a:rPr>
              <a:t>told both Sam and Ashton that Blake was fortunate to be stable and not in worse shape. She showed Sam and Ashton the following abstract from one of her research papers that she was using for an assignment she was working on for her degree. Despite the fact that it was published before they were born, the take-home message did sink in. </a:t>
            </a:r>
            <a:r>
              <a:rPr lang="en-US" sz="1600" dirty="0" err="1">
                <a:latin typeface="Book Antiqua" pitchFamily="18" charset="0"/>
              </a:rPr>
              <a:t>ftere</a:t>
            </a:r>
            <a:r>
              <a:rPr lang="en-US" sz="1600" dirty="0">
                <a:latin typeface="Book Antiqua" pitchFamily="18" charset="0"/>
              </a:rPr>
              <a:t> were a lot of big words in the abstract, but they knew what a coma was and perhaps Blake had been lucky tonight.</a:t>
            </a:r>
            <a:endParaRPr lang="ru-RU" sz="1600" dirty="0">
              <a:latin typeface="Book Antiqua" pitchFamily="18" charset="0"/>
            </a:endParaRPr>
          </a:p>
          <a:p>
            <a:endParaRPr lang="ru-RU" dirty="0"/>
          </a:p>
        </p:txBody>
      </p:sp>
    </p:spTree>
    <p:extLst>
      <p:ext uri="{BB962C8B-B14F-4D97-AF65-F5344CB8AC3E}">
        <p14:creationId xmlns:p14="http://schemas.microsoft.com/office/powerpoint/2010/main" val="1538797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sp>
        <p:nvSpPr>
          <p:cNvPr id="794" name="Google Shape;794;p64"/>
          <p:cNvSpPr txBox="1">
            <a:spLocks noGrp="1"/>
          </p:cNvSpPr>
          <p:nvPr>
            <p:ph type="sldNum" idx="4294967295"/>
          </p:nvPr>
        </p:nvSpPr>
        <p:spPr>
          <a:xfrm>
            <a:off x="8842092" y="6324600"/>
            <a:ext cx="301908" cy="288824"/>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1">
                <a:solidFill>
                  <a:srgbClr val="000000"/>
                </a:solidFill>
              </a:rPr>
              <a:t>3</a:t>
            </a:fld>
            <a:endParaRPr/>
          </a:p>
        </p:txBody>
      </p:sp>
      <p:sp>
        <p:nvSpPr>
          <p:cNvPr id="795" name="Google Shape;795;p64"/>
          <p:cNvSpPr txBox="1">
            <a:spLocks noGrp="1"/>
          </p:cNvSpPr>
          <p:nvPr>
            <p:ph type="title" idx="4294967295"/>
          </p:nvPr>
        </p:nvSpPr>
        <p:spPr>
          <a:xfrm>
            <a:off x="-1" y="0"/>
            <a:ext cx="9144002" cy="1371600"/>
          </a:xfrm>
          <a:prstGeom prst="rect">
            <a:avLst/>
          </a:prstGeom>
          <a:noFill/>
          <a:ln>
            <a:noFill/>
          </a:ln>
        </p:spPr>
        <p:txBody>
          <a:bodyPr spcFirstLastPara="1" wrap="square" lIns="45700" tIns="45700" rIns="45700" bIns="45700" anchor="ctr" anchorCtr="0">
            <a:normAutofit/>
          </a:bodyPr>
          <a:lstStyle/>
          <a:p>
            <a:pPr marL="0" marR="0" lvl="0" indent="0" algn="ctr" rtl="0">
              <a:lnSpc>
                <a:spcPct val="100000"/>
              </a:lnSpc>
              <a:spcBef>
                <a:spcPts val="0"/>
              </a:spcBef>
              <a:spcAft>
                <a:spcPts val="0"/>
              </a:spcAft>
              <a:buClr>
                <a:srgbClr val="000000"/>
              </a:buClr>
              <a:buSzPts val="4400"/>
              <a:buFont typeface="Arial"/>
              <a:buNone/>
            </a:pPr>
            <a:r>
              <a:rPr lang="en-US" sz="4400" b="1"/>
              <a:t>Acid-Base Balance</a:t>
            </a:r>
            <a:endParaRPr/>
          </a:p>
        </p:txBody>
      </p:sp>
      <p:sp>
        <p:nvSpPr>
          <p:cNvPr id="796" name="Google Shape;796;p64"/>
          <p:cNvSpPr txBox="1">
            <a:spLocks noGrp="1"/>
          </p:cNvSpPr>
          <p:nvPr>
            <p:ph type="body" idx="4294967295"/>
          </p:nvPr>
        </p:nvSpPr>
        <p:spPr>
          <a:xfrm>
            <a:off x="381000" y="1219200"/>
            <a:ext cx="8534400" cy="5638800"/>
          </a:xfrm>
          <a:prstGeom prst="rect">
            <a:avLst/>
          </a:prstGeom>
          <a:noFill/>
          <a:ln>
            <a:noFill/>
          </a:ln>
        </p:spPr>
        <p:txBody>
          <a:bodyPr spcFirstLastPara="1" wrap="square" lIns="45700" tIns="45700" rIns="45700" bIns="45700" anchor="t" anchorCtr="0">
            <a:normAutofit lnSpcReduction="10000"/>
          </a:bodyPr>
          <a:lstStyle/>
          <a:p>
            <a:pPr marL="342900" lvl="0" indent="-342900" algn="l" rtl="0">
              <a:lnSpc>
                <a:spcPct val="100000"/>
              </a:lnSpc>
              <a:spcBef>
                <a:spcPts val="0"/>
              </a:spcBef>
              <a:spcAft>
                <a:spcPts val="0"/>
              </a:spcAft>
              <a:buClr>
                <a:srgbClr val="000000"/>
              </a:buClr>
              <a:buSzPts val="2400"/>
              <a:buFont typeface="Arial"/>
              <a:buChar char="•"/>
            </a:pPr>
            <a:r>
              <a:rPr lang="en-US">
                <a:solidFill>
                  <a:srgbClr val="000000"/>
                </a:solidFill>
              </a:rPr>
              <a:t>one of the most important aspects of homeostasis</a:t>
            </a:r>
            <a:endParaRPr/>
          </a:p>
          <a:p>
            <a:pPr marL="742950" lvl="1" indent="-285750" algn="l" rtl="0">
              <a:lnSpc>
                <a:spcPct val="100000"/>
              </a:lnSpc>
              <a:spcBef>
                <a:spcPts val="0"/>
              </a:spcBef>
              <a:spcAft>
                <a:spcPts val="0"/>
              </a:spcAft>
              <a:buClr>
                <a:srgbClr val="000000"/>
              </a:buClr>
              <a:buSzPts val="2000"/>
              <a:buFont typeface="Arial"/>
              <a:buChar char="–"/>
            </a:pPr>
            <a:r>
              <a:rPr lang="en-US" b="1"/>
              <a:t>metabolism</a:t>
            </a:r>
            <a:r>
              <a:rPr lang="en-US" sz="2000">
                <a:solidFill>
                  <a:srgbClr val="000000"/>
                </a:solidFill>
              </a:rPr>
              <a:t> depends on enzymes, and enzymes are sensitive to pH</a:t>
            </a:r>
            <a:endParaRPr/>
          </a:p>
          <a:p>
            <a:pPr marL="742950" lvl="1" indent="-285750" algn="l" rtl="0">
              <a:lnSpc>
                <a:spcPct val="100000"/>
              </a:lnSpc>
              <a:spcBef>
                <a:spcPts val="0"/>
              </a:spcBef>
              <a:spcAft>
                <a:spcPts val="0"/>
              </a:spcAft>
              <a:buClr>
                <a:srgbClr val="000000"/>
              </a:buClr>
              <a:buSzPts val="2000"/>
              <a:buFont typeface="Arial"/>
              <a:buChar char="–"/>
            </a:pPr>
            <a:r>
              <a:rPr lang="en-US" sz="2000">
                <a:solidFill>
                  <a:srgbClr val="000000"/>
                </a:solidFill>
              </a:rPr>
              <a:t>slight deviation from the normal pH can shut down entire metabolic pathways</a:t>
            </a:r>
            <a:endParaRPr/>
          </a:p>
          <a:p>
            <a:pPr marL="742950" lvl="1" indent="-285750" algn="l" rtl="0">
              <a:lnSpc>
                <a:spcPct val="100000"/>
              </a:lnSpc>
              <a:spcBef>
                <a:spcPts val="0"/>
              </a:spcBef>
              <a:spcAft>
                <a:spcPts val="0"/>
              </a:spcAft>
              <a:buClr>
                <a:srgbClr val="000000"/>
              </a:buClr>
              <a:buSzPts val="2000"/>
              <a:buFont typeface="Arial"/>
              <a:buChar char="–"/>
            </a:pPr>
            <a:r>
              <a:rPr lang="en-US" sz="2000">
                <a:solidFill>
                  <a:srgbClr val="000000"/>
                </a:solidFill>
              </a:rPr>
              <a:t>slight deviation from normal pH can alter the structure and function of macromolecules</a:t>
            </a:r>
            <a:endParaRPr/>
          </a:p>
          <a:p>
            <a:pPr marL="742950" lvl="1" indent="-158750" algn="l" rtl="0">
              <a:lnSpc>
                <a:spcPct val="100000"/>
              </a:lnSpc>
              <a:spcBef>
                <a:spcPts val="0"/>
              </a:spcBef>
              <a:spcAft>
                <a:spcPts val="0"/>
              </a:spcAft>
              <a:buClr>
                <a:srgbClr val="000000"/>
              </a:buClr>
              <a:buSzPts val="2000"/>
              <a:buFont typeface="Arial"/>
              <a:buNone/>
            </a:pPr>
            <a:endParaRPr sz="2000">
              <a:solidFill>
                <a:srgbClr val="000000"/>
              </a:solidFill>
            </a:endParaRPr>
          </a:p>
          <a:p>
            <a:pPr marL="342900" lvl="0" indent="-342900" algn="l" rtl="0">
              <a:lnSpc>
                <a:spcPct val="100000"/>
              </a:lnSpc>
              <a:spcBef>
                <a:spcPts val="500"/>
              </a:spcBef>
              <a:spcAft>
                <a:spcPts val="0"/>
              </a:spcAft>
              <a:buClr>
                <a:srgbClr val="000000"/>
              </a:buClr>
              <a:buSzPts val="2400"/>
              <a:buFont typeface="Arial"/>
              <a:buChar char="•"/>
            </a:pPr>
            <a:r>
              <a:rPr lang="en-US" b="1">
                <a:solidFill>
                  <a:srgbClr val="000000"/>
                </a:solidFill>
              </a:rPr>
              <a:t>7.35 to 7.45 is the normal pH range </a:t>
            </a:r>
            <a:r>
              <a:rPr lang="en-US" b="0"/>
              <a:t>of blood and tissue fluid</a:t>
            </a:r>
            <a:endParaRPr b="0"/>
          </a:p>
          <a:p>
            <a:pPr marL="342900" lvl="0" indent="-190500" algn="l" rtl="0">
              <a:lnSpc>
                <a:spcPct val="100000"/>
              </a:lnSpc>
              <a:spcBef>
                <a:spcPts val="700"/>
              </a:spcBef>
              <a:spcAft>
                <a:spcPts val="0"/>
              </a:spcAft>
              <a:buClr>
                <a:srgbClr val="000000"/>
              </a:buClr>
              <a:buSzPts val="2400"/>
              <a:buFont typeface="Arial"/>
              <a:buNone/>
            </a:pPr>
            <a:endParaRPr b="0"/>
          </a:p>
          <a:p>
            <a:pPr marL="342900" lvl="0" indent="-342900" algn="l" rtl="0">
              <a:lnSpc>
                <a:spcPct val="100000"/>
              </a:lnSpc>
              <a:spcBef>
                <a:spcPts val="500"/>
              </a:spcBef>
              <a:spcAft>
                <a:spcPts val="0"/>
              </a:spcAft>
              <a:buClr>
                <a:srgbClr val="000000"/>
              </a:buClr>
              <a:buSzPts val="2400"/>
              <a:buFont typeface="Arial"/>
              <a:buChar char="•"/>
            </a:pPr>
            <a:r>
              <a:rPr lang="en-US" b="1">
                <a:solidFill>
                  <a:srgbClr val="000000"/>
                </a:solidFill>
              </a:rPr>
              <a:t>challenges to acid-base balance:</a:t>
            </a:r>
            <a:endParaRPr/>
          </a:p>
          <a:p>
            <a:pPr marL="742950" lvl="1" indent="-285750" algn="l" rtl="0">
              <a:lnSpc>
                <a:spcPct val="100000"/>
              </a:lnSpc>
              <a:spcBef>
                <a:spcPts val="0"/>
              </a:spcBef>
              <a:spcAft>
                <a:spcPts val="0"/>
              </a:spcAft>
              <a:buClr>
                <a:srgbClr val="000000"/>
              </a:buClr>
              <a:buSzPts val="2000"/>
              <a:buFont typeface="Arial"/>
              <a:buChar char="–"/>
            </a:pPr>
            <a:r>
              <a:rPr lang="en-US" sz="2000">
                <a:solidFill>
                  <a:srgbClr val="000000"/>
                </a:solidFill>
              </a:rPr>
              <a:t>metabolism </a:t>
            </a:r>
            <a:r>
              <a:rPr lang="en-US" b="1"/>
              <a:t>constantly produces acid</a:t>
            </a:r>
            <a:endParaRPr/>
          </a:p>
          <a:p>
            <a:pPr marL="1143000" lvl="2" indent="-228600" algn="l" rtl="0">
              <a:lnSpc>
                <a:spcPct val="100000"/>
              </a:lnSpc>
              <a:spcBef>
                <a:spcPts val="0"/>
              </a:spcBef>
              <a:spcAft>
                <a:spcPts val="0"/>
              </a:spcAft>
              <a:buClr>
                <a:srgbClr val="000000"/>
              </a:buClr>
              <a:buSzPts val="1800"/>
              <a:buFont typeface="Arial"/>
              <a:buChar char="•"/>
            </a:pPr>
            <a:r>
              <a:rPr lang="en-US" sz="1800" b="1">
                <a:solidFill>
                  <a:srgbClr val="000000"/>
                </a:solidFill>
              </a:rPr>
              <a:t>lactic acids </a:t>
            </a:r>
            <a:r>
              <a:rPr lang="en-US" b="0"/>
              <a:t>from anaerobic fermentation</a:t>
            </a:r>
            <a:endParaRPr b="0"/>
          </a:p>
          <a:p>
            <a:pPr marL="1143000" lvl="2" indent="-228600" algn="l" rtl="0">
              <a:lnSpc>
                <a:spcPct val="100000"/>
              </a:lnSpc>
              <a:spcBef>
                <a:spcPts val="0"/>
              </a:spcBef>
              <a:spcAft>
                <a:spcPts val="0"/>
              </a:spcAft>
              <a:buClr>
                <a:srgbClr val="000000"/>
              </a:buClr>
              <a:buSzPts val="1800"/>
              <a:buFont typeface="Arial"/>
              <a:buChar char="•"/>
            </a:pPr>
            <a:r>
              <a:rPr lang="en-US" sz="1800" b="1">
                <a:solidFill>
                  <a:srgbClr val="000000"/>
                </a:solidFill>
              </a:rPr>
              <a:t>phosphoric acid </a:t>
            </a:r>
            <a:r>
              <a:rPr lang="en-US" b="0"/>
              <a:t>from nucleic acid catabolism</a:t>
            </a:r>
            <a:endParaRPr b="0"/>
          </a:p>
          <a:p>
            <a:pPr marL="1143000" lvl="2" indent="-228600" algn="l" rtl="0">
              <a:lnSpc>
                <a:spcPct val="100000"/>
              </a:lnSpc>
              <a:spcBef>
                <a:spcPts val="0"/>
              </a:spcBef>
              <a:spcAft>
                <a:spcPts val="0"/>
              </a:spcAft>
              <a:buClr>
                <a:srgbClr val="000000"/>
              </a:buClr>
              <a:buSzPts val="1800"/>
              <a:buFont typeface="Arial"/>
              <a:buChar char="•"/>
            </a:pPr>
            <a:r>
              <a:rPr lang="en-US" sz="1800" b="1">
                <a:solidFill>
                  <a:srgbClr val="000000"/>
                </a:solidFill>
              </a:rPr>
              <a:t>fatty acids and ketones </a:t>
            </a:r>
            <a:r>
              <a:rPr lang="en-US" b="0"/>
              <a:t>from fat catabolism</a:t>
            </a:r>
            <a:endParaRPr b="0"/>
          </a:p>
          <a:p>
            <a:pPr marL="1143000" lvl="2" indent="-228600" algn="l" rtl="0">
              <a:lnSpc>
                <a:spcPct val="100000"/>
              </a:lnSpc>
              <a:spcBef>
                <a:spcPts val="0"/>
              </a:spcBef>
              <a:spcAft>
                <a:spcPts val="0"/>
              </a:spcAft>
              <a:buClr>
                <a:srgbClr val="000000"/>
              </a:buClr>
              <a:buSzPts val="1800"/>
              <a:buFont typeface="Arial"/>
              <a:buChar char="•"/>
            </a:pPr>
            <a:r>
              <a:rPr lang="en-US" sz="1800" b="1">
                <a:solidFill>
                  <a:srgbClr val="000000"/>
                </a:solidFill>
              </a:rPr>
              <a:t>carbonic acid </a:t>
            </a:r>
            <a:r>
              <a:rPr lang="en-US" b="0"/>
              <a:t>from carbon dioxide</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548680"/>
            <a:ext cx="8520604" cy="572711"/>
          </a:xfrm>
        </p:spPr>
        <p:txBody>
          <a:bodyPr>
            <a:normAutofit fontScale="90000"/>
          </a:bodyPr>
          <a:lstStyle/>
          <a:p>
            <a:r>
              <a:rPr lang="en-US" b="1" dirty="0">
                <a:solidFill>
                  <a:srgbClr val="231F20"/>
                </a:solidFill>
                <a:latin typeface="Calibri"/>
                <a:ea typeface="Calibri"/>
              </a:rPr>
              <a:t>Abstract</a:t>
            </a:r>
            <a:r>
              <a:rPr lang="ru-RU" b="1" dirty="0">
                <a:latin typeface="Calibri"/>
                <a:ea typeface="Calibri"/>
              </a:rPr>
              <a:t/>
            </a:r>
            <a:br>
              <a:rPr lang="ru-RU" b="1" dirty="0">
                <a:latin typeface="Calibri"/>
                <a:ea typeface="Calibri"/>
              </a:rPr>
            </a:br>
            <a:endParaRPr lang="ru-RU" dirty="0"/>
          </a:p>
        </p:txBody>
      </p:sp>
      <p:sp>
        <p:nvSpPr>
          <p:cNvPr id="3" name="Текст 2"/>
          <p:cNvSpPr>
            <a:spLocks noGrp="1"/>
          </p:cNvSpPr>
          <p:nvPr>
            <p:ph type="body" idx="1"/>
          </p:nvPr>
        </p:nvSpPr>
        <p:spPr>
          <a:xfrm>
            <a:off x="35496" y="1484784"/>
            <a:ext cx="8652790" cy="3867549"/>
          </a:xfrm>
        </p:spPr>
        <p:txBody>
          <a:bodyPr>
            <a:normAutofit fontScale="62500" lnSpcReduction="20000"/>
          </a:bodyPr>
          <a:lstStyle/>
          <a:p>
            <a:pPr marL="722630" marR="680085" indent="4445" algn="just">
              <a:lnSpc>
                <a:spcPct val="97000"/>
              </a:lnSpc>
              <a:spcBef>
                <a:spcPts val="115"/>
              </a:spcBef>
            </a:pPr>
            <a:r>
              <a:rPr lang="en-US" dirty="0" smtClean="0">
                <a:solidFill>
                  <a:srgbClr val="231F20"/>
                </a:solidFill>
                <a:latin typeface="Book Antiqua" pitchFamily="18" charset="0"/>
                <a:ea typeface="Book Antiqua"/>
                <a:cs typeface="Book Antiqua"/>
              </a:rPr>
              <a:t>Over </a:t>
            </a:r>
            <a:r>
              <a:rPr lang="en-US" dirty="0">
                <a:solidFill>
                  <a:srgbClr val="231F20"/>
                </a:solidFill>
                <a:latin typeface="Book Antiqua" pitchFamily="18" charset="0"/>
                <a:ea typeface="Book Antiqua"/>
                <a:cs typeface="Book Antiqua"/>
              </a:rPr>
              <a:t>10% of emergency room patients are diagnosed as having alcohol (6.0%) or drug intoxication. In the present study 196 alcohol intoxications treated in a hospital were studied retrospectively; 49.2% of the patients had abnormal acid-base values, alcoholics more often than non-alcoholics (p = 0.04). Mean blood ethanol concentration (BAC) was 310 mg/dl (SD 120); alcoholics had higher concentrations of alcohol. BAC was the higher the lower the serum pH was (p less than 0.002, r = -0.45). The deeper the coma the lower the serum pH (p less than 0.05) and the higher the BAC (p less than 0.0001). Respiratory acidosis (31.7%) was an important finding in those intoxicated. Metabolic acidosis (7.9%) could be explained by the presence metabolites of ethanol in the serum and by decreased extra-cellular fluid volume. Metabolic alkalosis related to vomiting and an extra-cellular fluid volume decrease was found in 7.9% of the patients. Respiratory alkalosis was a rare finding (1.6%). Hypokalemia (22.5%) and hypernatremia (15.3%) were the most important electrolyte changes. Chronic alcoholics had lower serum potassium than had non- alcoholics; 3.6% (n = 7) of the patients had to be intubated. Acid-base disturbances were frequent in adults with alcohol intoxication. Serum pH correlated well with the state of consciousness and the</a:t>
            </a:r>
            <a:r>
              <a:rPr lang="en-US" spc="-55" dirty="0">
                <a:solidFill>
                  <a:srgbClr val="231F20"/>
                </a:solidFill>
                <a:latin typeface="Book Antiqua" pitchFamily="18" charset="0"/>
                <a:ea typeface="Book Antiqua"/>
                <a:cs typeface="Book Antiqua"/>
              </a:rPr>
              <a:t> </a:t>
            </a:r>
            <a:r>
              <a:rPr lang="en-US" dirty="0">
                <a:solidFill>
                  <a:srgbClr val="231F20"/>
                </a:solidFill>
                <a:latin typeface="Book Antiqua" pitchFamily="18" charset="0"/>
                <a:ea typeface="Book Antiqua"/>
                <a:cs typeface="Book Antiqua"/>
              </a:rPr>
              <a:t>BAC.</a:t>
            </a:r>
            <a:endParaRPr lang="ru-RU" dirty="0">
              <a:latin typeface="Book Antiqua" pitchFamily="18" charset="0"/>
              <a:ea typeface="Book Antiqua"/>
              <a:cs typeface="Book Antiqua"/>
            </a:endParaRPr>
          </a:p>
          <a:p>
            <a:endParaRPr lang="ru-RU" dirty="0"/>
          </a:p>
        </p:txBody>
      </p:sp>
    </p:spTree>
    <p:extLst>
      <p:ext uri="{BB962C8B-B14F-4D97-AF65-F5344CB8AC3E}">
        <p14:creationId xmlns:p14="http://schemas.microsoft.com/office/powerpoint/2010/main" val="36810156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548680"/>
            <a:ext cx="8520604" cy="572711"/>
          </a:xfrm>
        </p:spPr>
        <p:txBody>
          <a:bodyPr>
            <a:normAutofit fontScale="90000"/>
          </a:bodyPr>
          <a:lstStyle/>
          <a:p>
            <a:r>
              <a:rPr lang="en-US" sz="3100" b="1" dirty="0">
                <a:solidFill>
                  <a:srgbClr val="231F20"/>
                </a:solidFill>
                <a:latin typeface="Calibri"/>
                <a:ea typeface="Calibri"/>
              </a:rPr>
              <a:t>Questions</a:t>
            </a:r>
            <a:r>
              <a:rPr lang="ru-RU" b="1" i="1" dirty="0">
                <a:latin typeface="Calibri"/>
                <a:ea typeface="Calibri"/>
              </a:rPr>
              <a:t/>
            </a:r>
            <a:br>
              <a:rPr lang="ru-RU" b="1" i="1" dirty="0">
                <a:latin typeface="Calibri"/>
                <a:ea typeface="Calibri"/>
              </a:rPr>
            </a:br>
            <a:endParaRPr lang="ru-RU" dirty="0"/>
          </a:p>
        </p:txBody>
      </p:sp>
      <p:sp>
        <p:nvSpPr>
          <p:cNvPr id="3" name="Текст 2"/>
          <p:cNvSpPr>
            <a:spLocks noGrp="1"/>
          </p:cNvSpPr>
          <p:nvPr>
            <p:ph type="body" idx="1"/>
          </p:nvPr>
        </p:nvSpPr>
        <p:spPr>
          <a:xfrm>
            <a:off x="323528" y="1628800"/>
            <a:ext cx="7848872" cy="3528392"/>
          </a:xfrm>
        </p:spPr>
        <p:txBody>
          <a:bodyPr>
            <a:normAutofit/>
          </a:bodyPr>
          <a:lstStyle/>
          <a:p>
            <a:pPr marL="342900" lvl="0">
              <a:lnSpc>
                <a:spcPts val="1345"/>
              </a:lnSpc>
              <a:spcBef>
                <a:spcPts val="490"/>
              </a:spcBef>
              <a:buClr>
                <a:srgbClr val="231F20"/>
              </a:buClr>
              <a:buSzPts val="1100"/>
              <a:buFont typeface="Book Antiqua"/>
              <a:buAutoNum type="arabicPeriod"/>
              <a:tabLst>
                <a:tab pos="470535" algn="l"/>
              </a:tabLst>
            </a:pPr>
            <a:r>
              <a:rPr lang="en-US" sz="1500" b="1" spc="-15" dirty="0" smtClean="0">
                <a:solidFill>
                  <a:srgbClr val="231F20"/>
                </a:solidFill>
                <a:latin typeface="Book Antiqua"/>
                <a:ea typeface="Book Antiqua"/>
                <a:cs typeface="Book Antiqua"/>
              </a:rPr>
              <a:t>Define </a:t>
            </a:r>
            <a:r>
              <a:rPr lang="en-US" sz="1500" b="1" spc="-15" dirty="0">
                <a:solidFill>
                  <a:srgbClr val="231F20"/>
                </a:solidFill>
                <a:latin typeface="Book Antiqua"/>
                <a:ea typeface="Book Antiqua"/>
                <a:cs typeface="Book Antiqua"/>
              </a:rPr>
              <a:t>the following</a:t>
            </a:r>
            <a:r>
              <a:rPr lang="en-US" sz="1500" b="1" spc="15" dirty="0">
                <a:solidFill>
                  <a:srgbClr val="231F20"/>
                </a:solidFill>
                <a:latin typeface="Book Antiqua"/>
                <a:ea typeface="Book Antiqua"/>
                <a:cs typeface="Book Antiqua"/>
              </a:rPr>
              <a:t> </a:t>
            </a:r>
            <a:r>
              <a:rPr lang="en-US" sz="1500" b="1" spc="-15" dirty="0">
                <a:solidFill>
                  <a:srgbClr val="231F20"/>
                </a:solidFill>
                <a:latin typeface="Book Antiqua"/>
                <a:ea typeface="Book Antiqua"/>
                <a:cs typeface="Book Antiqua"/>
              </a:rPr>
              <a:t>terms</a:t>
            </a:r>
            <a:r>
              <a:rPr lang="en-US" sz="1500" b="1" spc="-15" dirty="0" smtClean="0">
                <a:solidFill>
                  <a:srgbClr val="231F20"/>
                </a:solidFill>
                <a:latin typeface="Book Antiqua"/>
                <a:ea typeface="Book Antiqua"/>
                <a:cs typeface="Book Antiqua"/>
              </a:rPr>
              <a:t>:</a:t>
            </a:r>
            <a:endParaRPr lang="ru-RU" sz="1500" b="1" spc="-15" dirty="0" smtClean="0">
              <a:solidFill>
                <a:srgbClr val="231F20"/>
              </a:solidFill>
              <a:latin typeface="Book Antiqua"/>
              <a:ea typeface="Book Antiqua"/>
              <a:cs typeface="Book Antiqua"/>
            </a:endParaRPr>
          </a:p>
          <a:p>
            <a:pPr marL="342900" lvl="0">
              <a:lnSpc>
                <a:spcPts val="1345"/>
              </a:lnSpc>
              <a:spcBef>
                <a:spcPts val="490"/>
              </a:spcBef>
              <a:buClr>
                <a:srgbClr val="231F20"/>
              </a:buClr>
              <a:buSzPts val="1100"/>
              <a:buFont typeface="Book Antiqua"/>
              <a:buAutoNum type="arabicPeriod"/>
              <a:tabLst>
                <a:tab pos="470535" algn="l"/>
              </a:tabLst>
            </a:pPr>
            <a:endParaRPr lang="ru-RU" sz="1500" spc="-15" dirty="0">
              <a:latin typeface="Book Antiqua"/>
              <a:ea typeface="Book Antiqua"/>
              <a:cs typeface="Book Antiqua"/>
            </a:endParaRPr>
          </a:p>
          <a:p>
            <a:pPr marL="742950" lvl="1" indent="-285750">
              <a:lnSpc>
                <a:spcPts val="1345"/>
              </a:lnSpc>
              <a:buClr>
                <a:srgbClr val="231F20"/>
              </a:buClr>
              <a:buSzPts val="1100"/>
              <a:buFont typeface="Book Antiqua"/>
              <a:buAutoNum type="alphaLcPeriod"/>
              <a:tabLst>
                <a:tab pos="660400" algn="l"/>
              </a:tabLst>
            </a:pPr>
            <a:r>
              <a:rPr lang="en-US" sz="1500" dirty="0">
                <a:solidFill>
                  <a:srgbClr val="231F20"/>
                </a:solidFill>
                <a:latin typeface="Book Antiqua"/>
                <a:ea typeface="Book Antiqua"/>
                <a:cs typeface="Book Antiqua"/>
              </a:rPr>
              <a:t>respiratory</a:t>
            </a:r>
            <a:r>
              <a:rPr lang="en-US" sz="1500" spc="5" dirty="0">
                <a:solidFill>
                  <a:srgbClr val="231F20"/>
                </a:solidFill>
                <a:latin typeface="Book Antiqua"/>
                <a:ea typeface="Book Antiqua"/>
                <a:cs typeface="Book Antiqua"/>
              </a:rPr>
              <a:t> </a:t>
            </a:r>
            <a:r>
              <a:rPr lang="en-US" sz="1500" dirty="0" smtClean="0">
                <a:solidFill>
                  <a:srgbClr val="231F20"/>
                </a:solidFill>
                <a:latin typeface="Book Antiqua"/>
                <a:ea typeface="Book Antiqua"/>
                <a:cs typeface="Book Antiqua"/>
              </a:rPr>
              <a:t>acidosis</a:t>
            </a:r>
            <a:endParaRPr lang="ru-RU" sz="1500" dirty="0">
              <a:latin typeface="Book Antiqua"/>
              <a:ea typeface="Book Antiqua"/>
              <a:cs typeface="Book Antiqua"/>
            </a:endParaRPr>
          </a:p>
          <a:p>
            <a:pPr marL="742950" lvl="1" indent="-285750">
              <a:buClr>
                <a:srgbClr val="231F20"/>
              </a:buClr>
              <a:buSzPts val="1100"/>
              <a:buFont typeface="Book Antiqua"/>
              <a:buAutoNum type="alphaLcPeriod"/>
              <a:tabLst>
                <a:tab pos="661035" algn="l"/>
              </a:tabLst>
            </a:pPr>
            <a:r>
              <a:rPr lang="en-US" sz="1500" dirty="0">
                <a:solidFill>
                  <a:srgbClr val="231F20"/>
                </a:solidFill>
                <a:latin typeface="Book Antiqua"/>
                <a:ea typeface="Book Antiqua"/>
                <a:cs typeface="Book Antiqua"/>
              </a:rPr>
              <a:t>metabolic</a:t>
            </a:r>
            <a:r>
              <a:rPr lang="en-US" sz="1500" spc="5" dirty="0">
                <a:solidFill>
                  <a:srgbClr val="231F20"/>
                </a:solidFill>
                <a:latin typeface="Book Antiqua"/>
                <a:ea typeface="Book Antiqua"/>
                <a:cs typeface="Book Antiqua"/>
              </a:rPr>
              <a:t> </a:t>
            </a:r>
            <a:r>
              <a:rPr lang="en-US" sz="1500" dirty="0" smtClean="0">
                <a:solidFill>
                  <a:srgbClr val="231F20"/>
                </a:solidFill>
                <a:latin typeface="Book Antiqua"/>
                <a:ea typeface="Book Antiqua"/>
                <a:cs typeface="Book Antiqua"/>
              </a:rPr>
              <a:t>acidosis</a:t>
            </a:r>
            <a:endParaRPr lang="ru-RU" sz="1500" dirty="0">
              <a:latin typeface="Book Antiqua"/>
              <a:ea typeface="Book Antiqua"/>
              <a:cs typeface="Book Antiqua"/>
            </a:endParaRPr>
          </a:p>
          <a:p>
            <a:pPr marL="742950" lvl="1" indent="-285750">
              <a:buClr>
                <a:srgbClr val="231F20"/>
              </a:buClr>
              <a:buSzPts val="1100"/>
              <a:buFont typeface="Book Antiqua"/>
              <a:buAutoNum type="alphaLcPeriod"/>
              <a:tabLst>
                <a:tab pos="661035" algn="l"/>
              </a:tabLst>
            </a:pPr>
            <a:r>
              <a:rPr lang="en-US" sz="1500" dirty="0" smtClean="0">
                <a:solidFill>
                  <a:srgbClr val="231F20"/>
                </a:solidFill>
                <a:latin typeface="Book Antiqua"/>
                <a:ea typeface="Book Antiqua"/>
                <a:cs typeface="Book Antiqua"/>
              </a:rPr>
              <a:t>coma</a:t>
            </a:r>
            <a:r>
              <a:rPr lang="en-US" sz="1500" dirty="0">
                <a:latin typeface="Book Antiqua"/>
                <a:ea typeface="Book Antiqua"/>
                <a:cs typeface="Book Antiqua"/>
              </a:rPr>
              <a:t> </a:t>
            </a:r>
            <a:endParaRPr lang="ru-RU" sz="1500" dirty="0">
              <a:latin typeface="Book Antiqua"/>
              <a:ea typeface="Book Antiqua"/>
              <a:cs typeface="Book Antiqua"/>
            </a:endParaRPr>
          </a:p>
          <a:p>
            <a:pPr marL="342900" lvl="0">
              <a:spcBef>
                <a:spcPts val="5"/>
              </a:spcBef>
              <a:buClr>
                <a:srgbClr val="231F20"/>
              </a:buClr>
              <a:buSzPts val="1100"/>
              <a:buFont typeface="Book Antiqua"/>
              <a:buAutoNum type="arabicPeriod"/>
              <a:tabLst>
                <a:tab pos="470535" algn="l"/>
              </a:tabLst>
            </a:pPr>
            <a:r>
              <a:rPr lang="en-US" sz="1500" spc="-15" dirty="0">
                <a:solidFill>
                  <a:srgbClr val="231F20"/>
                </a:solidFill>
                <a:latin typeface="Book Antiqua"/>
                <a:ea typeface="Book Antiqua"/>
                <a:cs typeface="Book Antiqua"/>
              </a:rPr>
              <a:t>Compare/contrast respiratory acidosis to the case study</a:t>
            </a:r>
            <a:r>
              <a:rPr lang="en-US" sz="1500" spc="-165" dirty="0">
                <a:solidFill>
                  <a:srgbClr val="231F20"/>
                </a:solidFill>
                <a:latin typeface="Book Antiqua"/>
                <a:ea typeface="Book Antiqua"/>
                <a:cs typeface="Book Antiqua"/>
              </a:rPr>
              <a:t> </a:t>
            </a:r>
            <a:r>
              <a:rPr lang="en-US" sz="1500" spc="-15" dirty="0">
                <a:solidFill>
                  <a:srgbClr val="231F20"/>
                </a:solidFill>
                <a:latin typeface="Book Antiqua"/>
                <a:ea typeface="Book Antiqua"/>
                <a:cs typeface="Book Antiqua"/>
              </a:rPr>
              <a:t>scenario</a:t>
            </a:r>
            <a:r>
              <a:rPr lang="en-US" sz="1500" spc="-15" dirty="0" smtClean="0">
                <a:solidFill>
                  <a:srgbClr val="231F20"/>
                </a:solidFill>
                <a:latin typeface="Book Antiqua"/>
                <a:ea typeface="Book Antiqua"/>
                <a:cs typeface="Book Antiqua"/>
              </a:rPr>
              <a:t>.</a:t>
            </a:r>
            <a:r>
              <a:rPr lang="ru-RU" sz="1500" spc="-15" dirty="0" smtClean="0">
                <a:latin typeface="Book Antiqua"/>
                <a:ea typeface="Book Antiqua"/>
                <a:cs typeface="Book Antiqua"/>
              </a:rPr>
              <a:t> </a:t>
            </a:r>
            <a:r>
              <a:rPr lang="en-US" sz="1500" dirty="0">
                <a:latin typeface="Book Antiqua"/>
                <a:ea typeface="Book Antiqua"/>
                <a:cs typeface="Book Antiqua"/>
              </a:rPr>
              <a:t> </a:t>
            </a:r>
            <a:endParaRPr lang="ru-RU" sz="1500" dirty="0">
              <a:latin typeface="Book Antiqua"/>
              <a:ea typeface="Book Antiqua"/>
              <a:cs typeface="Book Antiqua"/>
            </a:endParaRPr>
          </a:p>
          <a:p>
            <a:pPr marL="342900" marR="211455" lvl="0">
              <a:lnSpc>
                <a:spcPct val="96000"/>
              </a:lnSpc>
              <a:buClr>
                <a:srgbClr val="231F20"/>
              </a:buClr>
              <a:buSzPts val="1100"/>
              <a:buFont typeface="Book Antiqua"/>
              <a:buAutoNum type="arabicPeriod"/>
              <a:tabLst>
                <a:tab pos="470535" algn="l"/>
              </a:tabLst>
            </a:pPr>
            <a:r>
              <a:rPr lang="en-US" sz="1500" spc="-15" dirty="0">
                <a:solidFill>
                  <a:srgbClr val="231F20"/>
                </a:solidFill>
                <a:latin typeface="Book Antiqua"/>
                <a:ea typeface="Book Antiqua"/>
                <a:cs typeface="Book Antiqua"/>
              </a:rPr>
              <a:t>Suppose</a:t>
            </a:r>
            <a:r>
              <a:rPr lang="en-US" sz="1500" spc="-100" dirty="0">
                <a:solidFill>
                  <a:srgbClr val="231F20"/>
                </a:solidFill>
                <a:latin typeface="Book Antiqua"/>
                <a:ea typeface="Book Antiqua"/>
                <a:cs typeface="Book Antiqua"/>
              </a:rPr>
              <a:t> </a:t>
            </a:r>
            <a:r>
              <a:rPr lang="en-US" sz="1500" spc="-15" dirty="0">
                <a:solidFill>
                  <a:srgbClr val="231F20"/>
                </a:solidFill>
                <a:latin typeface="Book Antiqua"/>
                <a:ea typeface="Book Antiqua"/>
                <a:cs typeface="Book Antiqua"/>
              </a:rPr>
              <a:t>you</a:t>
            </a:r>
            <a:r>
              <a:rPr lang="en-US" sz="1500" spc="-100" dirty="0">
                <a:solidFill>
                  <a:srgbClr val="231F20"/>
                </a:solidFill>
                <a:latin typeface="Book Antiqua"/>
                <a:ea typeface="Book Antiqua"/>
                <a:cs typeface="Book Antiqua"/>
              </a:rPr>
              <a:t> </a:t>
            </a:r>
            <a:r>
              <a:rPr lang="en-US" sz="1500" spc="-15" dirty="0">
                <a:solidFill>
                  <a:srgbClr val="231F20"/>
                </a:solidFill>
                <a:latin typeface="Book Antiqua"/>
                <a:ea typeface="Book Antiqua"/>
                <a:cs typeface="Book Antiqua"/>
              </a:rPr>
              <a:t>were</a:t>
            </a:r>
            <a:r>
              <a:rPr lang="en-US" sz="1500" spc="-95" dirty="0">
                <a:solidFill>
                  <a:srgbClr val="231F20"/>
                </a:solidFill>
                <a:latin typeface="Book Antiqua"/>
                <a:ea typeface="Book Antiqua"/>
                <a:cs typeface="Book Antiqua"/>
              </a:rPr>
              <a:t> </a:t>
            </a:r>
            <a:r>
              <a:rPr lang="en-US" sz="1500" spc="-15" dirty="0">
                <a:solidFill>
                  <a:srgbClr val="231F20"/>
                </a:solidFill>
                <a:latin typeface="Book Antiqua"/>
                <a:ea typeface="Book Antiqua"/>
                <a:cs typeface="Book Antiqua"/>
              </a:rPr>
              <a:t>to</a:t>
            </a:r>
            <a:r>
              <a:rPr lang="en-US" sz="1500" spc="-100" dirty="0">
                <a:solidFill>
                  <a:srgbClr val="231F20"/>
                </a:solidFill>
                <a:latin typeface="Book Antiqua"/>
                <a:ea typeface="Book Antiqua"/>
                <a:cs typeface="Book Antiqua"/>
              </a:rPr>
              <a:t> </a:t>
            </a:r>
            <a:r>
              <a:rPr lang="en-US" sz="1500" spc="-15" dirty="0">
                <a:solidFill>
                  <a:srgbClr val="231F20"/>
                </a:solidFill>
                <a:latin typeface="Book Antiqua"/>
                <a:ea typeface="Book Antiqua"/>
                <a:cs typeface="Book Antiqua"/>
              </a:rPr>
              <a:t>drink</a:t>
            </a:r>
            <a:r>
              <a:rPr lang="en-US" sz="1500" spc="-100" dirty="0">
                <a:solidFill>
                  <a:srgbClr val="231F20"/>
                </a:solidFill>
                <a:latin typeface="Book Antiqua"/>
                <a:ea typeface="Book Antiqua"/>
                <a:cs typeface="Book Antiqua"/>
              </a:rPr>
              <a:t> </a:t>
            </a:r>
            <a:r>
              <a:rPr lang="en-US" sz="1500" spc="-15" dirty="0">
                <a:solidFill>
                  <a:srgbClr val="231F20"/>
                </a:solidFill>
                <a:latin typeface="Book Antiqua"/>
                <a:ea typeface="Book Antiqua"/>
                <a:cs typeface="Book Antiqua"/>
              </a:rPr>
              <a:t>an</a:t>
            </a:r>
            <a:r>
              <a:rPr lang="en-US" sz="1500" spc="-95" dirty="0">
                <a:solidFill>
                  <a:srgbClr val="231F20"/>
                </a:solidFill>
                <a:latin typeface="Book Antiqua"/>
                <a:ea typeface="Book Antiqua"/>
                <a:cs typeface="Book Antiqua"/>
              </a:rPr>
              <a:t> </a:t>
            </a:r>
            <a:r>
              <a:rPr lang="en-US" sz="1500" spc="-15" dirty="0">
                <a:solidFill>
                  <a:srgbClr val="231F20"/>
                </a:solidFill>
                <a:latin typeface="Book Antiqua"/>
                <a:ea typeface="Book Antiqua"/>
                <a:cs typeface="Book Antiqua"/>
              </a:rPr>
              <a:t>energy</a:t>
            </a:r>
            <a:r>
              <a:rPr lang="en-US" sz="1500" spc="-100" dirty="0">
                <a:solidFill>
                  <a:srgbClr val="231F20"/>
                </a:solidFill>
                <a:latin typeface="Book Antiqua"/>
                <a:ea typeface="Book Antiqua"/>
                <a:cs typeface="Book Antiqua"/>
              </a:rPr>
              <a:t> </a:t>
            </a:r>
            <a:r>
              <a:rPr lang="en-US" sz="1500" spc="-15" dirty="0">
                <a:solidFill>
                  <a:srgbClr val="231F20"/>
                </a:solidFill>
                <a:latin typeface="Book Antiqua"/>
                <a:ea typeface="Book Antiqua"/>
                <a:cs typeface="Book Antiqua"/>
              </a:rPr>
              <a:t>drink</a:t>
            </a:r>
            <a:r>
              <a:rPr lang="en-US" sz="1500" spc="-100" dirty="0">
                <a:solidFill>
                  <a:srgbClr val="231F20"/>
                </a:solidFill>
                <a:latin typeface="Book Antiqua"/>
                <a:ea typeface="Book Antiqua"/>
                <a:cs typeface="Book Antiqua"/>
              </a:rPr>
              <a:t> </a:t>
            </a:r>
            <a:r>
              <a:rPr lang="en-US" sz="1500" spc="-15" dirty="0">
                <a:solidFill>
                  <a:srgbClr val="231F20"/>
                </a:solidFill>
                <a:latin typeface="Book Antiqua"/>
                <a:ea typeface="Book Antiqua"/>
                <a:cs typeface="Book Antiqua"/>
              </a:rPr>
              <a:t>(with</a:t>
            </a:r>
            <a:r>
              <a:rPr lang="en-US" sz="1500" spc="-95" dirty="0">
                <a:solidFill>
                  <a:srgbClr val="231F20"/>
                </a:solidFill>
                <a:latin typeface="Book Antiqua"/>
                <a:ea typeface="Book Antiqua"/>
                <a:cs typeface="Book Antiqua"/>
              </a:rPr>
              <a:t> </a:t>
            </a:r>
            <a:r>
              <a:rPr lang="en-US" sz="1500" spc="-15" dirty="0">
                <a:solidFill>
                  <a:srgbClr val="231F20"/>
                </a:solidFill>
                <a:latin typeface="Book Antiqua"/>
                <a:ea typeface="Book Antiqua"/>
                <a:cs typeface="Book Antiqua"/>
              </a:rPr>
              <a:t>caffeine</a:t>
            </a:r>
            <a:r>
              <a:rPr lang="en-US" sz="1500" spc="-100" dirty="0">
                <a:solidFill>
                  <a:srgbClr val="231F20"/>
                </a:solidFill>
                <a:latin typeface="Book Antiqua"/>
                <a:ea typeface="Book Antiqua"/>
                <a:cs typeface="Book Antiqua"/>
              </a:rPr>
              <a:t> </a:t>
            </a:r>
            <a:r>
              <a:rPr lang="en-US" sz="1500" spc="-15" dirty="0">
                <a:solidFill>
                  <a:srgbClr val="231F20"/>
                </a:solidFill>
                <a:latin typeface="Book Antiqua"/>
                <a:ea typeface="Book Antiqua"/>
                <a:cs typeface="Book Antiqua"/>
              </a:rPr>
              <a:t>or</a:t>
            </a:r>
            <a:r>
              <a:rPr lang="en-US" sz="1500" spc="-100" dirty="0">
                <a:solidFill>
                  <a:srgbClr val="231F20"/>
                </a:solidFill>
                <a:latin typeface="Book Antiqua"/>
                <a:ea typeface="Book Antiqua"/>
                <a:cs typeface="Book Antiqua"/>
              </a:rPr>
              <a:t> </a:t>
            </a:r>
            <a:r>
              <a:rPr lang="en-US" sz="1500" spc="-15" dirty="0">
                <a:solidFill>
                  <a:srgbClr val="231F20"/>
                </a:solidFill>
                <a:latin typeface="Book Antiqua"/>
                <a:ea typeface="Book Antiqua"/>
                <a:cs typeface="Book Antiqua"/>
              </a:rPr>
              <a:t>another</a:t>
            </a:r>
            <a:r>
              <a:rPr lang="en-US" sz="1500" spc="-95" dirty="0">
                <a:solidFill>
                  <a:srgbClr val="231F20"/>
                </a:solidFill>
                <a:latin typeface="Book Antiqua"/>
                <a:ea typeface="Book Antiqua"/>
                <a:cs typeface="Book Antiqua"/>
              </a:rPr>
              <a:t> </a:t>
            </a:r>
            <a:r>
              <a:rPr lang="en-US" sz="1500" spc="-15" dirty="0">
                <a:solidFill>
                  <a:srgbClr val="231F20"/>
                </a:solidFill>
                <a:latin typeface="Book Antiqua"/>
                <a:ea typeface="Book Antiqua"/>
                <a:cs typeface="Book Antiqua"/>
              </a:rPr>
              <a:t>stimulant</a:t>
            </a:r>
            <a:r>
              <a:rPr lang="en-US" sz="1500" spc="-100" dirty="0">
                <a:solidFill>
                  <a:srgbClr val="231F20"/>
                </a:solidFill>
                <a:latin typeface="Book Antiqua"/>
                <a:ea typeface="Book Antiqua"/>
                <a:cs typeface="Book Antiqua"/>
              </a:rPr>
              <a:t> </a:t>
            </a:r>
            <a:r>
              <a:rPr lang="en-US" sz="1500" spc="-15" dirty="0">
                <a:solidFill>
                  <a:srgbClr val="231F20"/>
                </a:solidFill>
                <a:latin typeface="Book Antiqua"/>
                <a:ea typeface="Book Antiqua"/>
                <a:cs typeface="Book Antiqua"/>
              </a:rPr>
              <a:t>like</a:t>
            </a:r>
            <a:r>
              <a:rPr lang="en-US" sz="1500" spc="-100" dirty="0">
                <a:solidFill>
                  <a:srgbClr val="231F20"/>
                </a:solidFill>
                <a:latin typeface="Book Antiqua"/>
                <a:ea typeface="Book Antiqua"/>
                <a:cs typeface="Book Antiqua"/>
              </a:rPr>
              <a:t> </a:t>
            </a:r>
            <a:r>
              <a:rPr lang="en-US" sz="1500" spc="-15" dirty="0" err="1">
                <a:solidFill>
                  <a:srgbClr val="231F20"/>
                </a:solidFill>
                <a:latin typeface="Book Antiqua"/>
                <a:ea typeface="Book Antiqua"/>
                <a:cs typeface="Book Antiqua"/>
              </a:rPr>
              <a:t>guarana</a:t>
            </a:r>
            <a:r>
              <a:rPr lang="en-US" sz="1500" spc="-95" dirty="0">
                <a:solidFill>
                  <a:srgbClr val="231F20"/>
                </a:solidFill>
                <a:latin typeface="Book Antiqua"/>
                <a:ea typeface="Book Antiqua"/>
                <a:cs typeface="Book Antiqua"/>
              </a:rPr>
              <a:t> </a:t>
            </a:r>
            <a:r>
              <a:rPr lang="en-US" sz="1500" spc="-15" dirty="0">
                <a:solidFill>
                  <a:srgbClr val="231F20"/>
                </a:solidFill>
                <a:latin typeface="Book Antiqua"/>
                <a:ea typeface="Book Antiqua"/>
                <a:cs typeface="Book Antiqua"/>
              </a:rPr>
              <a:t>or</a:t>
            </a:r>
            <a:r>
              <a:rPr lang="en-US" sz="1500" spc="-100" dirty="0">
                <a:solidFill>
                  <a:srgbClr val="231F20"/>
                </a:solidFill>
                <a:latin typeface="Book Antiqua"/>
                <a:ea typeface="Book Antiqua"/>
                <a:cs typeface="Book Antiqua"/>
              </a:rPr>
              <a:t> </a:t>
            </a:r>
            <a:r>
              <a:rPr lang="en-US" sz="1500" spc="-15" dirty="0" err="1">
                <a:solidFill>
                  <a:srgbClr val="231F20"/>
                </a:solidFill>
                <a:latin typeface="Book Antiqua"/>
                <a:ea typeface="Book Antiqua"/>
                <a:cs typeface="Book Antiqua"/>
              </a:rPr>
              <a:t>gensing</a:t>
            </a:r>
            <a:r>
              <a:rPr lang="en-US" sz="1500" spc="-15" dirty="0">
                <a:solidFill>
                  <a:srgbClr val="231F20"/>
                </a:solidFill>
                <a:latin typeface="Book Antiqua"/>
                <a:ea typeface="Book Antiqua"/>
                <a:cs typeface="Book Antiqua"/>
              </a:rPr>
              <a:t>)</a:t>
            </a:r>
            <a:r>
              <a:rPr lang="en-US" sz="1500" spc="-100" dirty="0">
                <a:solidFill>
                  <a:srgbClr val="231F20"/>
                </a:solidFill>
                <a:latin typeface="Book Antiqua"/>
                <a:ea typeface="Book Antiqua"/>
                <a:cs typeface="Book Antiqua"/>
              </a:rPr>
              <a:t> </a:t>
            </a:r>
            <a:r>
              <a:rPr lang="en-US" sz="1500" spc="-15" dirty="0">
                <a:solidFill>
                  <a:srgbClr val="231F20"/>
                </a:solidFill>
                <a:latin typeface="Book Antiqua"/>
                <a:ea typeface="Book Antiqua"/>
                <a:cs typeface="Book Antiqua"/>
              </a:rPr>
              <a:t>while consuming</a:t>
            </a:r>
            <a:r>
              <a:rPr lang="en-US" sz="1500" spc="-70" dirty="0">
                <a:solidFill>
                  <a:srgbClr val="231F20"/>
                </a:solidFill>
                <a:latin typeface="Book Antiqua"/>
                <a:ea typeface="Book Antiqua"/>
                <a:cs typeface="Book Antiqua"/>
              </a:rPr>
              <a:t> </a:t>
            </a:r>
            <a:r>
              <a:rPr lang="en-US" sz="1500" spc="-15" dirty="0">
                <a:solidFill>
                  <a:srgbClr val="231F20"/>
                </a:solidFill>
                <a:latin typeface="Book Antiqua"/>
                <a:ea typeface="Book Antiqua"/>
                <a:cs typeface="Book Antiqua"/>
              </a:rPr>
              <a:t>alcohol.</a:t>
            </a:r>
            <a:r>
              <a:rPr lang="en-US" sz="1500" spc="-80" dirty="0">
                <a:solidFill>
                  <a:srgbClr val="231F20"/>
                </a:solidFill>
                <a:latin typeface="Book Antiqua"/>
                <a:ea typeface="Book Antiqua"/>
                <a:cs typeface="Book Antiqua"/>
              </a:rPr>
              <a:t> </a:t>
            </a:r>
            <a:r>
              <a:rPr lang="en-US" sz="1500" spc="-20" dirty="0">
                <a:solidFill>
                  <a:srgbClr val="231F20"/>
                </a:solidFill>
                <a:latin typeface="Book Antiqua"/>
                <a:ea typeface="Book Antiqua"/>
                <a:cs typeface="Book Antiqua"/>
              </a:rPr>
              <a:t>Would</a:t>
            </a:r>
            <a:r>
              <a:rPr lang="en-US" sz="1500" spc="-65" dirty="0">
                <a:solidFill>
                  <a:srgbClr val="231F20"/>
                </a:solidFill>
                <a:latin typeface="Book Antiqua"/>
                <a:ea typeface="Book Antiqua"/>
                <a:cs typeface="Book Antiqua"/>
              </a:rPr>
              <a:t> </a:t>
            </a:r>
            <a:r>
              <a:rPr lang="en-US" sz="1500" spc="-15" dirty="0">
                <a:solidFill>
                  <a:srgbClr val="231F20"/>
                </a:solidFill>
                <a:latin typeface="Book Antiqua"/>
                <a:ea typeface="Book Antiqua"/>
                <a:cs typeface="Book Antiqua"/>
              </a:rPr>
              <a:t>there</a:t>
            </a:r>
            <a:r>
              <a:rPr lang="en-US" sz="1500" spc="-65" dirty="0">
                <a:solidFill>
                  <a:srgbClr val="231F20"/>
                </a:solidFill>
                <a:latin typeface="Book Antiqua"/>
                <a:ea typeface="Book Antiqua"/>
                <a:cs typeface="Book Antiqua"/>
              </a:rPr>
              <a:t> </a:t>
            </a:r>
            <a:r>
              <a:rPr lang="en-US" sz="1500" spc="-15" dirty="0">
                <a:solidFill>
                  <a:srgbClr val="231F20"/>
                </a:solidFill>
                <a:latin typeface="Book Antiqua"/>
                <a:ea typeface="Book Antiqua"/>
                <a:cs typeface="Book Antiqua"/>
              </a:rPr>
              <a:t>be</a:t>
            </a:r>
            <a:r>
              <a:rPr lang="en-US" sz="1500" spc="-65" dirty="0">
                <a:solidFill>
                  <a:srgbClr val="231F20"/>
                </a:solidFill>
                <a:latin typeface="Book Antiqua"/>
                <a:ea typeface="Book Antiqua"/>
                <a:cs typeface="Book Antiqua"/>
              </a:rPr>
              <a:t> </a:t>
            </a:r>
            <a:r>
              <a:rPr lang="en-US" sz="1500" spc="-15" dirty="0">
                <a:solidFill>
                  <a:srgbClr val="231F20"/>
                </a:solidFill>
                <a:latin typeface="Book Antiqua"/>
                <a:ea typeface="Book Antiqua"/>
                <a:cs typeface="Book Antiqua"/>
              </a:rPr>
              <a:t>an</a:t>
            </a:r>
            <a:r>
              <a:rPr lang="en-US" sz="1500" spc="-70" dirty="0">
                <a:solidFill>
                  <a:srgbClr val="231F20"/>
                </a:solidFill>
                <a:latin typeface="Book Antiqua"/>
                <a:ea typeface="Book Antiqua"/>
                <a:cs typeface="Book Antiqua"/>
              </a:rPr>
              <a:t> </a:t>
            </a:r>
            <a:r>
              <a:rPr lang="en-US" sz="1500" spc="-15" dirty="0">
                <a:solidFill>
                  <a:srgbClr val="231F20"/>
                </a:solidFill>
                <a:latin typeface="Book Antiqua"/>
                <a:ea typeface="Book Antiqua"/>
                <a:cs typeface="Book Antiqua"/>
              </a:rPr>
              <a:t>impact</a:t>
            </a:r>
            <a:r>
              <a:rPr lang="en-US" sz="1500" spc="-65" dirty="0">
                <a:solidFill>
                  <a:srgbClr val="231F20"/>
                </a:solidFill>
                <a:latin typeface="Book Antiqua"/>
                <a:ea typeface="Book Antiqua"/>
                <a:cs typeface="Book Antiqua"/>
              </a:rPr>
              <a:t> </a:t>
            </a:r>
            <a:r>
              <a:rPr lang="en-US" sz="1500" spc="-15" dirty="0">
                <a:solidFill>
                  <a:srgbClr val="231F20"/>
                </a:solidFill>
                <a:latin typeface="Book Antiqua"/>
                <a:ea typeface="Book Antiqua"/>
                <a:cs typeface="Book Antiqua"/>
              </a:rPr>
              <a:t>on</a:t>
            </a:r>
            <a:r>
              <a:rPr lang="en-US" sz="1500" spc="-65" dirty="0">
                <a:solidFill>
                  <a:srgbClr val="231F20"/>
                </a:solidFill>
                <a:latin typeface="Book Antiqua"/>
                <a:ea typeface="Book Antiqua"/>
                <a:cs typeface="Book Antiqua"/>
              </a:rPr>
              <a:t> </a:t>
            </a:r>
            <a:r>
              <a:rPr lang="en-US" sz="1500" spc="-15" dirty="0">
                <a:solidFill>
                  <a:srgbClr val="231F20"/>
                </a:solidFill>
                <a:latin typeface="Book Antiqua"/>
                <a:ea typeface="Book Antiqua"/>
                <a:cs typeface="Book Antiqua"/>
              </a:rPr>
              <a:t>the</a:t>
            </a:r>
            <a:r>
              <a:rPr lang="en-US" sz="1500" spc="-65" dirty="0">
                <a:solidFill>
                  <a:srgbClr val="231F20"/>
                </a:solidFill>
                <a:latin typeface="Book Antiqua"/>
                <a:ea typeface="Book Antiqua"/>
                <a:cs typeface="Book Antiqua"/>
              </a:rPr>
              <a:t> </a:t>
            </a:r>
            <a:r>
              <a:rPr lang="en-US" sz="1500" spc="-15" dirty="0">
                <a:solidFill>
                  <a:srgbClr val="231F20"/>
                </a:solidFill>
                <a:latin typeface="Book Antiqua"/>
                <a:ea typeface="Book Antiqua"/>
                <a:cs typeface="Book Antiqua"/>
              </a:rPr>
              <a:t>amount</a:t>
            </a:r>
            <a:r>
              <a:rPr lang="en-US" sz="1500" spc="-65" dirty="0">
                <a:solidFill>
                  <a:srgbClr val="231F20"/>
                </a:solidFill>
                <a:latin typeface="Book Antiqua"/>
                <a:ea typeface="Book Antiqua"/>
                <a:cs typeface="Book Antiqua"/>
              </a:rPr>
              <a:t> </a:t>
            </a:r>
            <a:r>
              <a:rPr lang="en-US" sz="1500" spc="-15" dirty="0">
                <a:solidFill>
                  <a:srgbClr val="231F20"/>
                </a:solidFill>
                <a:latin typeface="Book Antiqua"/>
                <a:ea typeface="Book Antiqua"/>
                <a:cs typeface="Book Antiqua"/>
              </a:rPr>
              <a:t>of</a:t>
            </a:r>
            <a:r>
              <a:rPr lang="en-US" sz="1500" spc="-70" dirty="0">
                <a:solidFill>
                  <a:srgbClr val="231F20"/>
                </a:solidFill>
                <a:latin typeface="Book Antiqua"/>
                <a:ea typeface="Book Antiqua"/>
                <a:cs typeface="Book Antiqua"/>
              </a:rPr>
              <a:t> </a:t>
            </a:r>
            <a:r>
              <a:rPr lang="en-US" sz="1500" spc="-15" dirty="0">
                <a:solidFill>
                  <a:srgbClr val="231F20"/>
                </a:solidFill>
                <a:latin typeface="Book Antiqua"/>
                <a:ea typeface="Book Antiqua"/>
                <a:cs typeface="Book Antiqua"/>
              </a:rPr>
              <a:t>alcohol</a:t>
            </a:r>
            <a:r>
              <a:rPr lang="en-US" sz="1500" spc="-65" dirty="0">
                <a:solidFill>
                  <a:srgbClr val="231F20"/>
                </a:solidFill>
                <a:latin typeface="Book Antiqua"/>
                <a:ea typeface="Book Antiqua"/>
                <a:cs typeface="Book Antiqua"/>
              </a:rPr>
              <a:t> </a:t>
            </a:r>
            <a:r>
              <a:rPr lang="en-US" sz="1500" spc="-15" dirty="0">
                <a:solidFill>
                  <a:srgbClr val="231F20"/>
                </a:solidFill>
                <a:latin typeface="Book Antiqua"/>
                <a:ea typeface="Book Antiqua"/>
                <a:cs typeface="Book Antiqua"/>
              </a:rPr>
              <a:t>consumed?</a:t>
            </a:r>
            <a:r>
              <a:rPr lang="en-US" sz="1500" spc="-65" dirty="0">
                <a:solidFill>
                  <a:srgbClr val="231F20"/>
                </a:solidFill>
                <a:latin typeface="Book Antiqua"/>
                <a:ea typeface="Book Antiqua"/>
                <a:cs typeface="Book Antiqua"/>
              </a:rPr>
              <a:t> </a:t>
            </a:r>
            <a:r>
              <a:rPr lang="en-US" sz="1500" spc="-15" dirty="0">
                <a:solidFill>
                  <a:srgbClr val="231F20"/>
                </a:solidFill>
                <a:latin typeface="Book Antiqua"/>
                <a:ea typeface="Book Antiqua"/>
                <a:cs typeface="Book Antiqua"/>
              </a:rPr>
              <a:t>Please</a:t>
            </a:r>
            <a:r>
              <a:rPr lang="en-US" sz="1500" spc="-65" dirty="0">
                <a:solidFill>
                  <a:srgbClr val="231F20"/>
                </a:solidFill>
                <a:latin typeface="Book Antiqua"/>
                <a:ea typeface="Book Antiqua"/>
                <a:cs typeface="Book Antiqua"/>
              </a:rPr>
              <a:t> </a:t>
            </a:r>
            <a:r>
              <a:rPr lang="en-US" sz="1500" spc="-15" dirty="0">
                <a:solidFill>
                  <a:srgbClr val="231F20"/>
                </a:solidFill>
                <a:latin typeface="Book Antiqua"/>
                <a:ea typeface="Book Antiqua"/>
                <a:cs typeface="Book Antiqua"/>
              </a:rPr>
              <a:t>explain</a:t>
            </a:r>
            <a:r>
              <a:rPr lang="en-US" sz="1500" spc="-70" dirty="0">
                <a:solidFill>
                  <a:srgbClr val="231F20"/>
                </a:solidFill>
                <a:latin typeface="Book Antiqua"/>
                <a:ea typeface="Book Antiqua"/>
                <a:cs typeface="Book Antiqua"/>
              </a:rPr>
              <a:t> </a:t>
            </a:r>
            <a:r>
              <a:rPr lang="en-US" sz="1500" spc="-15" dirty="0">
                <a:solidFill>
                  <a:srgbClr val="231F20"/>
                </a:solidFill>
                <a:latin typeface="Book Antiqua"/>
                <a:ea typeface="Book Antiqua"/>
                <a:cs typeface="Book Antiqua"/>
              </a:rPr>
              <a:t>in</a:t>
            </a:r>
            <a:r>
              <a:rPr lang="en-US" sz="1500" spc="-65" dirty="0">
                <a:solidFill>
                  <a:srgbClr val="231F20"/>
                </a:solidFill>
                <a:latin typeface="Book Antiqua"/>
                <a:ea typeface="Book Antiqua"/>
                <a:cs typeface="Book Antiqua"/>
              </a:rPr>
              <a:t> </a:t>
            </a:r>
            <a:r>
              <a:rPr lang="en-US" sz="1500" spc="-15" dirty="0">
                <a:solidFill>
                  <a:srgbClr val="231F20"/>
                </a:solidFill>
                <a:latin typeface="Book Antiqua"/>
                <a:ea typeface="Book Antiqua"/>
                <a:cs typeface="Book Antiqua"/>
              </a:rPr>
              <a:t>terms</a:t>
            </a:r>
            <a:r>
              <a:rPr lang="en-US" sz="1500" spc="-65" dirty="0">
                <a:solidFill>
                  <a:srgbClr val="231F20"/>
                </a:solidFill>
                <a:latin typeface="Book Antiqua"/>
                <a:ea typeface="Book Antiqua"/>
                <a:cs typeface="Book Antiqua"/>
              </a:rPr>
              <a:t> </a:t>
            </a:r>
            <a:r>
              <a:rPr lang="en-US" sz="1500" spc="-30" dirty="0">
                <a:solidFill>
                  <a:srgbClr val="231F20"/>
                </a:solidFill>
                <a:latin typeface="Book Antiqua"/>
                <a:ea typeface="Book Antiqua"/>
                <a:cs typeface="Book Antiqua"/>
              </a:rPr>
              <a:t>of </a:t>
            </a:r>
            <a:r>
              <a:rPr lang="en-US" sz="1500" spc="-15" dirty="0">
                <a:solidFill>
                  <a:srgbClr val="231F20"/>
                </a:solidFill>
                <a:latin typeface="Book Antiqua"/>
                <a:ea typeface="Book Antiqua"/>
                <a:cs typeface="Book Antiqua"/>
              </a:rPr>
              <a:t>the acid-base balance in your</a:t>
            </a:r>
            <a:r>
              <a:rPr lang="en-US" sz="1500" spc="5" dirty="0">
                <a:solidFill>
                  <a:srgbClr val="231F20"/>
                </a:solidFill>
                <a:latin typeface="Book Antiqua"/>
                <a:ea typeface="Book Antiqua"/>
                <a:cs typeface="Book Antiqua"/>
              </a:rPr>
              <a:t> </a:t>
            </a:r>
            <a:r>
              <a:rPr lang="en-US" sz="1500" spc="-20" dirty="0">
                <a:solidFill>
                  <a:srgbClr val="231F20"/>
                </a:solidFill>
                <a:latin typeface="Book Antiqua"/>
                <a:ea typeface="Book Antiqua"/>
                <a:cs typeface="Book Antiqua"/>
              </a:rPr>
              <a:t>body.</a:t>
            </a:r>
            <a:endParaRPr lang="ru-RU" sz="1500" spc="-15" dirty="0">
              <a:latin typeface="Book Antiqua"/>
              <a:ea typeface="Book Antiqua"/>
              <a:cs typeface="Book Antiqua"/>
            </a:endParaRPr>
          </a:p>
          <a:p>
            <a:endParaRPr lang="ru-RU" dirty="0"/>
          </a:p>
        </p:txBody>
      </p:sp>
    </p:spTree>
    <p:extLst>
      <p:ext uri="{BB962C8B-B14F-4D97-AF65-F5344CB8AC3E}">
        <p14:creationId xmlns:p14="http://schemas.microsoft.com/office/powerpoint/2010/main" val="486288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801" name="Google Shape;801;p65"/>
          <p:cNvSpPr txBox="1">
            <a:spLocks noGrp="1"/>
          </p:cNvSpPr>
          <p:nvPr>
            <p:ph type="sldNum" idx="4294967295"/>
          </p:nvPr>
        </p:nvSpPr>
        <p:spPr>
          <a:xfrm>
            <a:off x="8842092" y="6324600"/>
            <a:ext cx="301908" cy="288824"/>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1">
                <a:solidFill>
                  <a:srgbClr val="000000"/>
                </a:solidFill>
              </a:rPr>
              <a:t>4</a:t>
            </a:fld>
            <a:endParaRPr/>
          </a:p>
        </p:txBody>
      </p:sp>
      <p:sp>
        <p:nvSpPr>
          <p:cNvPr id="802" name="Google Shape;802;p65"/>
          <p:cNvSpPr txBox="1">
            <a:spLocks noGrp="1"/>
          </p:cNvSpPr>
          <p:nvPr>
            <p:ph type="title" idx="4294967295"/>
          </p:nvPr>
        </p:nvSpPr>
        <p:spPr>
          <a:xfrm>
            <a:off x="-1" y="152399"/>
            <a:ext cx="9144002" cy="1143002"/>
          </a:xfrm>
          <a:prstGeom prst="rect">
            <a:avLst/>
          </a:prstGeom>
          <a:noFill/>
          <a:ln>
            <a:noFill/>
          </a:ln>
        </p:spPr>
        <p:txBody>
          <a:bodyPr spcFirstLastPara="1" wrap="square" lIns="45700" tIns="45700" rIns="45700" bIns="45700" anchor="ctr" anchorCtr="0">
            <a:normAutofit/>
          </a:bodyPr>
          <a:lstStyle/>
          <a:p>
            <a:pPr marL="0" marR="0" lvl="0" indent="0" algn="ctr" rtl="0">
              <a:lnSpc>
                <a:spcPct val="100000"/>
              </a:lnSpc>
              <a:spcBef>
                <a:spcPts val="0"/>
              </a:spcBef>
              <a:spcAft>
                <a:spcPts val="0"/>
              </a:spcAft>
              <a:buClr>
                <a:srgbClr val="000000"/>
              </a:buClr>
              <a:buSzPts val="4400"/>
              <a:buFont typeface="Arial"/>
              <a:buNone/>
            </a:pPr>
            <a:r>
              <a:rPr lang="en-US" sz="4400" b="1"/>
              <a:t>Acids and Bases</a:t>
            </a:r>
            <a:endParaRPr/>
          </a:p>
        </p:txBody>
      </p:sp>
      <p:sp>
        <p:nvSpPr>
          <p:cNvPr id="803" name="Google Shape;803;p65"/>
          <p:cNvSpPr txBox="1">
            <a:spLocks noGrp="1"/>
          </p:cNvSpPr>
          <p:nvPr>
            <p:ph type="body" idx="4294967295"/>
          </p:nvPr>
        </p:nvSpPr>
        <p:spPr>
          <a:xfrm>
            <a:off x="381000" y="1295400"/>
            <a:ext cx="8610600" cy="5410200"/>
          </a:xfrm>
          <a:prstGeom prst="rect">
            <a:avLst/>
          </a:prstGeom>
          <a:noFill/>
          <a:ln>
            <a:noFill/>
          </a:ln>
        </p:spPr>
        <p:txBody>
          <a:bodyPr spcFirstLastPara="1" wrap="square" lIns="45700" tIns="45700" rIns="45700" bIns="45700" anchor="t" anchorCtr="0">
            <a:normAutofit lnSpcReduction="10000"/>
          </a:bodyPr>
          <a:lstStyle/>
          <a:p>
            <a:pPr marL="342900" lvl="0" indent="-342900" algn="l" rtl="0">
              <a:lnSpc>
                <a:spcPct val="100000"/>
              </a:lnSpc>
              <a:spcBef>
                <a:spcPts val="0"/>
              </a:spcBef>
              <a:spcAft>
                <a:spcPts val="0"/>
              </a:spcAft>
              <a:buClr>
                <a:srgbClr val="000000"/>
              </a:buClr>
              <a:buSzPts val="2400"/>
              <a:buFont typeface="Arial"/>
              <a:buChar char="•"/>
            </a:pPr>
            <a:r>
              <a:rPr lang="en-US">
                <a:solidFill>
                  <a:srgbClr val="000000"/>
                </a:solidFill>
              </a:rPr>
              <a:t>pH of a solution is determined solely by its </a:t>
            </a:r>
            <a:r>
              <a:rPr lang="en-US" b="1"/>
              <a:t>hydrogen ions (H</a:t>
            </a:r>
            <a:r>
              <a:rPr lang="en-US" b="1" baseline="30000"/>
              <a:t>+</a:t>
            </a:r>
            <a:r>
              <a:rPr lang="en-US" b="1"/>
              <a:t>)</a:t>
            </a:r>
            <a:endParaRPr/>
          </a:p>
          <a:p>
            <a:pPr marL="342900" lvl="0" indent="-190500" algn="l" rtl="0">
              <a:lnSpc>
                <a:spcPct val="100000"/>
              </a:lnSpc>
              <a:spcBef>
                <a:spcPts val="700"/>
              </a:spcBef>
              <a:spcAft>
                <a:spcPts val="0"/>
              </a:spcAft>
              <a:buClr>
                <a:srgbClr val="000000"/>
              </a:buClr>
              <a:buSzPts val="2400"/>
              <a:buFont typeface="Arial"/>
              <a:buNone/>
            </a:pPr>
            <a:endParaRPr b="1"/>
          </a:p>
          <a:p>
            <a:pPr marL="342900" lvl="0" indent="-342900" algn="l" rtl="0">
              <a:lnSpc>
                <a:spcPct val="100000"/>
              </a:lnSpc>
              <a:spcBef>
                <a:spcPts val="500"/>
              </a:spcBef>
              <a:spcAft>
                <a:spcPts val="0"/>
              </a:spcAft>
              <a:buClr>
                <a:srgbClr val="000000"/>
              </a:buClr>
              <a:buSzPts val="2400"/>
              <a:buFont typeface="Arial"/>
              <a:buChar char="•"/>
            </a:pPr>
            <a:r>
              <a:rPr lang="en-US" b="1">
                <a:solidFill>
                  <a:srgbClr val="000000"/>
                </a:solidFill>
              </a:rPr>
              <a:t>acids</a:t>
            </a:r>
            <a:r>
              <a:rPr lang="en-US" b="0"/>
              <a:t> – any chemical that releases H</a:t>
            </a:r>
            <a:r>
              <a:rPr lang="en-US" b="0" baseline="30000"/>
              <a:t>+ </a:t>
            </a:r>
            <a:r>
              <a:rPr lang="en-US" b="0"/>
              <a:t>in solution</a:t>
            </a:r>
            <a:r>
              <a:rPr lang="en-US" b="0" baseline="30000"/>
              <a:t>     </a:t>
            </a:r>
            <a:endParaRPr b="0"/>
          </a:p>
          <a:p>
            <a:pPr marL="742950" lvl="1" indent="-285750" algn="l" rtl="0">
              <a:lnSpc>
                <a:spcPct val="100000"/>
              </a:lnSpc>
              <a:spcBef>
                <a:spcPts val="0"/>
              </a:spcBef>
              <a:spcAft>
                <a:spcPts val="0"/>
              </a:spcAft>
              <a:buClr>
                <a:srgbClr val="000000"/>
              </a:buClr>
              <a:buSzPts val="2000"/>
              <a:buFont typeface="Arial"/>
              <a:buChar char="–"/>
            </a:pPr>
            <a:r>
              <a:rPr lang="en-US" sz="2000" b="1">
                <a:solidFill>
                  <a:srgbClr val="000000"/>
                </a:solidFill>
              </a:rPr>
              <a:t>strong acids </a:t>
            </a:r>
            <a:r>
              <a:rPr lang="en-US" b="0"/>
              <a:t>like hydrochloric acid (HCl) ionize freely</a:t>
            </a:r>
            <a:endParaRPr b="0"/>
          </a:p>
          <a:p>
            <a:pPr marL="1143000" lvl="2" indent="-228600" algn="l" rtl="0">
              <a:lnSpc>
                <a:spcPct val="100000"/>
              </a:lnSpc>
              <a:spcBef>
                <a:spcPts val="0"/>
              </a:spcBef>
              <a:spcAft>
                <a:spcPts val="0"/>
              </a:spcAft>
              <a:buClr>
                <a:srgbClr val="000000"/>
              </a:buClr>
              <a:buSzPts val="1800"/>
              <a:buFont typeface="Arial"/>
              <a:buChar char="•"/>
            </a:pPr>
            <a:r>
              <a:rPr lang="en-US" sz="1800">
                <a:solidFill>
                  <a:srgbClr val="000000"/>
                </a:solidFill>
              </a:rPr>
              <a:t>gives up most of its H</a:t>
            </a:r>
            <a:r>
              <a:rPr lang="en-US" baseline="30000"/>
              <a:t>+</a:t>
            </a:r>
            <a:endParaRPr baseline="30000"/>
          </a:p>
          <a:p>
            <a:pPr marL="1143000" lvl="2" indent="-228600" algn="l" rtl="0">
              <a:lnSpc>
                <a:spcPct val="100000"/>
              </a:lnSpc>
              <a:spcBef>
                <a:spcPts val="0"/>
              </a:spcBef>
              <a:spcAft>
                <a:spcPts val="0"/>
              </a:spcAft>
              <a:buClr>
                <a:srgbClr val="000000"/>
              </a:buClr>
              <a:buSzPts val="1800"/>
              <a:buFont typeface="Arial"/>
              <a:buChar char="•"/>
            </a:pPr>
            <a:r>
              <a:rPr lang="en-US" sz="1800">
                <a:solidFill>
                  <a:srgbClr val="000000"/>
                </a:solidFill>
              </a:rPr>
              <a:t>markedly lower pH of a solution</a:t>
            </a:r>
            <a:endParaRPr/>
          </a:p>
          <a:p>
            <a:pPr marL="742950" lvl="1" indent="-285750" algn="l" rtl="0">
              <a:lnSpc>
                <a:spcPct val="100000"/>
              </a:lnSpc>
              <a:spcBef>
                <a:spcPts val="0"/>
              </a:spcBef>
              <a:spcAft>
                <a:spcPts val="0"/>
              </a:spcAft>
              <a:buClr>
                <a:srgbClr val="000000"/>
              </a:buClr>
              <a:buSzPts val="2000"/>
              <a:buFont typeface="Arial"/>
              <a:buChar char="–"/>
            </a:pPr>
            <a:r>
              <a:rPr lang="en-US" sz="2000" b="1">
                <a:solidFill>
                  <a:srgbClr val="000000"/>
                </a:solidFill>
              </a:rPr>
              <a:t>weak acids </a:t>
            </a:r>
            <a:r>
              <a:rPr lang="en-US" b="0"/>
              <a:t>like carbonic acid (H</a:t>
            </a:r>
            <a:r>
              <a:rPr lang="en-US" b="0" baseline="-25000"/>
              <a:t>2</a:t>
            </a:r>
            <a:r>
              <a:rPr lang="en-US" b="0"/>
              <a:t>CO</a:t>
            </a:r>
            <a:r>
              <a:rPr lang="en-US" b="0" baseline="-25000"/>
              <a:t>3</a:t>
            </a:r>
            <a:r>
              <a:rPr lang="en-US" b="0"/>
              <a:t>) ionize only slightly</a:t>
            </a:r>
            <a:endParaRPr b="0"/>
          </a:p>
          <a:p>
            <a:pPr marL="1143000" lvl="2" indent="-228600" algn="l" rtl="0">
              <a:lnSpc>
                <a:spcPct val="100000"/>
              </a:lnSpc>
              <a:spcBef>
                <a:spcPts val="0"/>
              </a:spcBef>
              <a:spcAft>
                <a:spcPts val="0"/>
              </a:spcAft>
              <a:buClr>
                <a:srgbClr val="000000"/>
              </a:buClr>
              <a:buSzPts val="1800"/>
              <a:buFont typeface="Arial"/>
              <a:buChar char="•"/>
            </a:pPr>
            <a:r>
              <a:rPr lang="en-US" sz="1800">
                <a:solidFill>
                  <a:srgbClr val="000000"/>
                </a:solidFill>
              </a:rPr>
              <a:t>keeps most H</a:t>
            </a:r>
            <a:r>
              <a:rPr lang="en-US" baseline="30000"/>
              <a:t>+ </a:t>
            </a:r>
            <a:r>
              <a:rPr lang="en-US" sz="1800">
                <a:solidFill>
                  <a:srgbClr val="000000"/>
                </a:solidFill>
              </a:rPr>
              <a:t>chemically bound</a:t>
            </a:r>
            <a:endParaRPr/>
          </a:p>
          <a:p>
            <a:pPr marL="1143000" lvl="2" indent="-228600" algn="l" rtl="0">
              <a:lnSpc>
                <a:spcPct val="100000"/>
              </a:lnSpc>
              <a:spcBef>
                <a:spcPts val="0"/>
              </a:spcBef>
              <a:spcAft>
                <a:spcPts val="0"/>
              </a:spcAft>
              <a:buClr>
                <a:srgbClr val="000000"/>
              </a:buClr>
              <a:buSzPts val="1800"/>
              <a:buFont typeface="Arial"/>
              <a:buChar char="•"/>
            </a:pPr>
            <a:r>
              <a:rPr lang="en-US" sz="1800">
                <a:solidFill>
                  <a:srgbClr val="000000"/>
                </a:solidFill>
              </a:rPr>
              <a:t>does not affect pH</a:t>
            </a:r>
            <a:endParaRPr/>
          </a:p>
          <a:p>
            <a:pPr marL="1143000" lvl="2" indent="-114300" algn="l" rtl="0">
              <a:lnSpc>
                <a:spcPct val="100000"/>
              </a:lnSpc>
              <a:spcBef>
                <a:spcPts val="0"/>
              </a:spcBef>
              <a:spcAft>
                <a:spcPts val="0"/>
              </a:spcAft>
              <a:buClr>
                <a:srgbClr val="000000"/>
              </a:buClr>
              <a:buSzPts val="1800"/>
              <a:buFont typeface="Arial"/>
              <a:buNone/>
            </a:pPr>
            <a:endParaRPr sz="1800">
              <a:solidFill>
                <a:srgbClr val="000000"/>
              </a:solidFill>
            </a:endParaRPr>
          </a:p>
          <a:p>
            <a:pPr marL="342900" lvl="0" indent="-342900" algn="l" rtl="0">
              <a:lnSpc>
                <a:spcPct val="100000"/>
              </a:lnSpc>
              <a:spcBef>
                <a:spcPts val="500"/>
              </a:spcBef>
              <a:spcAft>
                <a:spcPts val="0"/>
              </a:spcAft>
              <a:buClr>
                <a:srgbClr val="000000"/>
              </a:buClr>
              <a:buSzPts val="2400"/>
              <a:buFont typeface="Arial"/>
              <a:buChar char="•"/>
            </a:pPr>
            <a:r>
              <a:rPr lang="en-US" b="1">
                <a:solidFill>
                  <a:srgbClr val="000000"/>
                </a:solidFill>
              </a:rPr>
              <a:t>bases</a:t>
            </a:r>
            <a:r>
              <a:rPr lang="en-US" b="0"/>
              <a:t> – any chemical that accepts H</a:t>
            </a:r>
            <a:r>
              <a:rPr lang="en-US" b="0" baseline="30000"/>
              <a:t>+</a:t>
            </a:r>
            <a:endParaRPr b="0"/>
          </a:p>
          <a:p>
            <a:pPr marL="742950" lvl="1" indent="-285750" algn="l" rtl="0">
              <a:lnSpc>
                <a:spcPct val="100000"/>
              </a:lnSpc>
              <a:spcBef>
                <a:spcPts val="0"/>
              </a:spcBef>
              <a:spcAft>
                <a:spcPts val="0"/>
              </a:spcAft>
              <a:buClr>
                <a:srgbClr val="000000"/>
              </a:buClr>
              <a:buSzPts val="2000"/>
              <a:buFont typeface="Arial"/>
              <a:buChar char="–"/>
            </a:pPr>
            <a:r>
              <a:rPr lang="en-US" sz="2000" b="1">
                <a:solidFill>
                  <a:srgbClr val="000000"/>
                </a:solidFill>
              </a:rPr>
              <a:t>strong bases</a:t>
            </a:r>
            <a:r>
              <a:rPr lang="en-US" b="0"/>
              <a:t>, like the hydroxide ion (OH</a:t>
            </a:r>
            <a:r>
              <a:rPr lang="en-US" b="0" baseline="30000"/>
              <a:t>-</a:t>
            </a:r>
            <a:r>
              <a:rPr lang="en-US" b="0"/>
              <a:t>), has a strong tendency to bind H</a:t>
            </a:r>
            <a:r>
              <a:rPr lang="en-US" b="0" baseline="30000"/>
              <a:t>+</a:t>
            </a:r>
            <a:r>
              <a:rPr lang="en-US" b="0"/>
              <a:t>, markedly raising pH</a:t>
            </a:r>
            <a:endParaRPr b="0"/>
          </a:p>
          <a:p>
            <a:pPr marL="742950" lvl="1" indent="-285750" algn="l" rtl="0">
              <a:lnSpc>
                <a:spcPct val="100000"/>
              </a:lnSpc>
              <a:spcBef>
                <a:spcPts val="0"/>
              </a:spcBef>
              <a:spcAft>
                <a:spcPts val="0"/>
              </a:spcAft>
              <a:buClr>
                <a:srgbClr val="000000"/>
              </a:buClr>
              <a:buSzPts val="2000"/>
              <a:buFont typeface="Arial"/>
              <a:buChar char="–"/>
            </a:pPr>
            <a:r>
              <a:rPr lang="en-US" sz="2000" b="1">
                <a:solidFill>
                  <a:srgbClr val="000000"/>
                </a:solidFill>
              </a:rPr>
              <a:t>weak bases</a:t>
            </a:r>
            <a:r>
              <a:rPr lang="en-US" b="0"/>
              <a:t>, such as the bicarbonate ion (HCO</a:t>
            </a:r>
            <a:r>
              <a:rPr lang="en-US" b="0" baseline="30000"/>
              <a:t>3-</a:t>
            </a:r>
            <a:r>
              <a:rPr lang="en-US" b="0"/>
              <a:t>) bind less available H</a:t>
            </a:r>
            <a:r>
              <a:rPr lang="en-US" b="0" baseline="30000"/>
              <a:t>+  </a:t>
            </a:r>
            <a:r>
              <a:rPr lang="en-US" b="0"/>
              <a:t>and has less effect on pH</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7"/>
        <p:cNvGrpSpPr/>
        <p:nvPr/>
      </p:nvGrpSpPr>
      <p:grpSpPr>
        <a:xfrm>
          <a:off x="0" y="0"/>
          <a:ext cx="0" cy="0"/>
          <a:chOff x="0" y="0"/>
          <a:chExt cx="0" cy="0"/>
        </a:xfrm>
      </p:grpSpPr>
      <p:sp>
        <p:nvSpPr>
          <p:cNvPr id="808" name="Google Shape;808;p66"/>
          <p:cNvSpPr txBox="1">
            <a:spLocks noGrp="1"/>
          </p:cNvSpPr>
          <p:nvPr>
            <p:ph type="sldNum" idx="4294967295"/>
          </p:nvPr>
        </p:nvSpPr>
        <p:spPr>
          <a:xfrm>
            <a:off x="8842092" y="6324600"/>
            <a:ext cx="301908" cy="288824"/>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1">
                <a:solidFill>
                  <a:srgbClr val="000000"/>
                </a:solidFill>
              </a:rPr>
              <a:t>5</a:t>
            </a:fld>
            <a:endParaRPr/>
          </a:p>
        </p:txBody>
      </p:sp>
      <p:sp>
        <p:nvSpPr>
          <p:cNvPr id="809" name="Google Shape;809;p66"/>
          <p:cNvSpPr txBox="1">
            <a:spLocks noGrp="1"/>
          </p:cNvSpPr>
          <p:nvPr>
            <p:ph type="title" idx="4294967295"/>
          </p:nvPr>
        </p:nvSpPr>
        <p:spPr>
          <a:xfrm>
            <a:off x="-1" y="0"/>
            <a:ext cx="9144002" cy="914400"/>
          </a:xfrm>
          <a:prstGeom prst="rect">
            <a:avLst/>
          </a:prstGeom>
          <a:noFill/>
          <a:ln>
            <a:noFill/>
          </a:ln>
        </p:spPr>
        <p:txBody>
          <a:bodyPr spcFirstLastPara="1" wrap="square" lIns="45700" tIns="45700" rIns="45700" bIns="45700" anchor="ctr" anchorCtr="0">
            <a:normAutofit/>
          </a:bodyPr>
          <a:lstStyle/>
          <a:p>
            <a:pPr marL="0" marR="0" lvl="0" indent="0" algn="ctr" rtl="0">
              <a:lnSpc>
                <a:spcPct val="100000"/>
              </a:lnSpc>
              <a:spcBef>
                <a:spcPts val="0"/>
              </a:spcBef>
              <a:spcAft>
                <a:spcPts val="0"/>
              </a:spcAft>
              <a:buClr>
                <a:srgbClr val="000000"/>
              </a:buClr>
              <a:buSzPts val="4400"/>
              <a:buFont typeface="Arial"/>
              <a:buNone/>
            </a:pPr>
            <a:r>
              <a:rPr lang="en-US" sz="4400" b="1"/>
              <a:t>Buffers</a:t>
            </a:r>
            <a:endParaRPr/>
          </a:p>
        </p:txBody>
      </p:sp>
      <p:sp>
        <p:nvSpPr>
          <p:cNvPr id="810" name="Google Shape;810;p66"/>
          <p:cNvSpPr txBox="1">
            <a:spLocks noGrp="1"/>
          </p:cNvSpPr>
          <p:nvPr>
            <p:ph type="body" idx="4294967295"/>
          </p:nvPr>
        </p:nvSpPr>
        <p:spPr>
          <a:xfrm>
            <a:off x="304800" y="838200"/>
            <a:ext cx="8610600" cy="5992813"/>
          </a:xfrm>
          <a:prstGeom prst="rect">
            <a:avLst/>
          </a:prstGeom>
          <a:noFill/>
          <a:ln>
            <a:noFill/>
          </a:ln>
        </p:spPr>
        <p:txBody>
          <a:bodyPr spcFirstLastPara="1" wrap="square" lIns="45700" tIns="45700" rIns="45700" bIns="45700" anchor="t" anchorCtr="0">
            <a:normAutofit lnSpcReduction="10000"/>
          </a:bodyPr>
          <a:lstStyle/>
          <a:p>
            <a:pPr marL="342900" lvl="0" indent="-342900" algn="l" rtl="0">
              <a:lnSpc>
                <a:spcPct val="100000"/>
              </a:lnSpc>
              <a:spcBef>
                <a:spcPts val="0"/>
              </a:spcBef>
              <a:spcAft>
                <a:spcPts val="0"/>
              </a:spcAft>
              <a:buClr>
                <a:srgbClr val="000000"/>
              </a:buClr>
              <a:buSzPts val="2000"/>
              <a:buFont typeface="Arial"/>
              <a:buChar char="•"/>
            </a:pPr>
            <a:r>
              <a:rPr lang="en-US" sz="2000" b="1">
                <a:solidFill>
                  <a:srgbClr val="000000"/>
                </a:solidFill>
              </a:rPr>
              <a:t>buffer</a:t>
            </a:r>
            <a:r>
              <a:rPr lang="en-US" b="0"/>
              <a:t> – any mechanism that resists changes in pH </a:t>
            </a:r>
            <a:endParaRPr b="0"/>
          </a:p>
          <a:p>
            <a:pPr marL="742950" lvl="1" indent="-285750" algn="l" rtl="0">
              <a:lnSpc>
                <a:spcPct val="100000"/>
              </a:lnSpc>
              <a:spcBef>
                <a:spcPts val="0"/>
              </a:spcBef>
              <a:spcAft>
                <a:spcPts val="0"/>
              </a:spcAft>
              <a:buClr>
                <a:srgbClr val="000000"/>
              </a:buClr>
              <a:buSzPts val="1800"/>
              <a:buFont typeface="Arial"/>
              <a:buChar char="–"/>
            </a:pPr>
            <a:r>
              <a:rPr lang="en-US" sz="1800">
                <a:solidFill>
                  <a:srgbClr val="000000"/>
                </a:solidFill>
              </a:rPr>
              <a:t>convert strong acids or bases to weak ones</a:t>
            </a:r>
            <a:endParaRPr/>
          </a:p>
          <a:p>
            <a:pPr marL="742950" lvl="1" indent="-171450" algn="l" rtl="0">
              <a:lnSpc>
                <a:spcPct val="100000"/>
              </a:lnSpc>
              <a:spcBef>
                <a:spcPts val="0"/>
              </a:spcBef>
              <a:spcAft>
                <a:spcPts val="0"/>
              </a:spcAft>
              <a:buClr>
                <a:srgbClr val="000000"/>
              </a:buClr>
              <a:buSzPts val="1800"/>
              <a:buFont typeface="Arial"/>
              <a:buNone/>
            </a:pPr>
            <a:endParaRPr sz="1800">
              <a:solidFill>
                <a:srgbClr val="000000"/>
              </a:solidFill>
            </a:endParaRPr>
          </a:p>
          <a:p>
            <a:pPr marL="342900" lvl="0" indent="-342900" algn="l" rtl="0">
              <a:lnSpc>
                <a:spcPct val="100000"/>
              </a:lnSpc>
              <a:spcBef>
                <a:spcPts val="400"/>
              </a:spcBef>
              <a:spcAft>
                <a:spcPts val="0"/>
              </a:spcAft>
              <a:buClr>
                <a:srgbClr val="000000"/>
              </a:buClr>
              <a:buSzPts val="2000"/>
              <a:buFont typeface="Arial"/>
              <a:buChar char="•"/>
            </a:pPr>
            <a:r>
              <a:rPr lang="en-US" sz="2000" b="1">
                <a:solidFill>
                  <a:srgbClr val="000000"/>
                </a:solidFill>
              </a:rPr>
              <a:t>physiological buffer </a:t>
            </a:r>
            <a:r>
              <a:rPr lang="en-US" b="0"/>
              <a:t>- system that controls output of acids, bases or CO</a:t>
            </a:r>
            <a:r>
              <a:rPr lang="en-US" b="0" baseline="-25000"/>
              <a:t>2</a:t>
            </a:r>
            <a:endParaRPr sz="1800" b="0"/>
          </a:p>
          <a:p>
            <a:pPr marL="742950" lvl="1" indent="-285750" algn="l" rtl="0">
              <a:lnSpc>
                <a:spcPct val="100000"/>
              </a:lnSpc>
              <a:spcBef>
                <a:spcPts val="0"/>
              </a:spcBef>
              <a:spcAft>
                <a:spcPts val="0"/>
              </a:spcAft>
              <a:buClr>
                <a:srgbClr val="000000"/>
              </a:buClr>
              <a:buSzPts val="1800"/>
              <a:buFont typeface="Arial"/>
              <a:buChar char="–"/>
            </a:pPr>
            <a:r>
              <a:rPr lang="en-US" sz="1800" b="1">
                <a:solidFill>
                  <a:srgbClr val="000000"/>
                </a:solidFill>
              </a:rPr>
              <a:t>urinary system </a:t>
            </a:r>
            <a:r>
              <a:rPr lang="en-US" b="0"/>
              <a:t>buffers greatest quantity of acid or base</a:t>
            </a:r>
            <a:endParaRPr b="0"/>
          </a:p>
          <a:p>
            <a:pPr marL="1143000" lvl="2" indent="-228600" algn="l" rtl="0">
              <a:lnSpc>
                <a:spcPct val="100000"/>
              </a:lnSpc>
              <a:spcBef>
                <a:spcPts val="0"/>
              </a:spcBef>
              <a:spcAft>
                <a:spcPts val="0"/>
              </a:spcAft>
              <a:buClr>
                <a:srgbClr val="000000"/>
              </a:buClr>
              <a:buSzPts val="1600"/>
              <a:buFont typeface="Arial"/>
              <a:buChar char="•"/>
            </a:pPr>
            <a:r>
              <a:rPr lang="en-US" sz="1600">
                <a:solidFill>
                  <a:srgbClr val="000000"/>
                </a:solidFill>
              </a:rPr>
              <a:t>takes several hours to days to exert its effect</a:t>
            </a:r>
            <a:endParaRPr/>
          </a:p>
          <a:p>
            <a:pPr marL="742950" lvl="1" indent="-285750" algn="l" rtl="0">
              <a:lnSpc>
                <a:spcPct val="100000"/>
              </a:lnSpc>
              <a:spcBef>
                <a:spcPts val="0"/>
              </a:spcBef>
              <a:spcAft>
                <a:spcPts val="0"/>
              </a:spcAft>
              <a:buClr>
                <a:srgbClr val="000000"/>
              </a:buClr>
              <a:buSzPts val="1800"/>
              <a:buFont typeface="Arial"/>
              <a:buChar char="–"/>
            </a:pPr>
            <a:r>
              <a:rPr lang="en-US" sz="1800" b="1">
                <a:solidFill>
                  <a:srgbClr val="000000"/>
                </a:solidFill>
              </a:rPr>
              <a:t>respiratory system </a:t>
            </a:r>
            <a:r>
              <a:rPr lang="en-US" b="0"/>
              <a:t>buffers within minutes</a:t>
            </a:r>
            <a:endParaRPr b="0"/>
          </a:p>
          <a:p>
            <a:pPr marL="1143000" lvl="2" indent="-228600" algn="l" rtl="0">
              <a:lnSpc>
                <a:spcPct val="100000"/>
              </a:lnSpc>
              <a:spcBef>
                <a:spcPts val="0"/>
              </a:spcBef>
              <a:spcAft>
                <a:spcPts val="0"/>
              </a:spcAft>
              <a:buClr>
                <a:srgbClr val="000000"/>
              </a:buClr>
              <a:buSzPts val="1600"/>
              <a:buFont typeface="Arial"/>
              <a:buChar char="•"/>
            </a:pPr>
            <a:r>
              <a:rPr lang="en-US" sz="1600">
                <a:solidFill>
                  <a:srgbClr val="000000"/>
                </a:solidFill>
              </a:rPr>
              <a:t>cannot alter pH as much as the urinary system</a:t>
            </a:r>
            <a:endParaRPr/>
          </a:p>
          <a:p>
            <a:pPr marL="1143000" lvl="2" indent="-127000" algn="l" rtl="0">
              <a:lnSpc>
                <a:spcPct val="100000"/>
              </a:lnSpc>
              <a:spcBef>
                <a:spcPts val="0"/>
              </a:spcBef>
              <a:spcAft>
                <a:spcPts val="0"/>
              </a:spcAft>
              <a:buClr>
                <a:srgbClr val="000000"/>
              </a:buClr>
              <a:buSzPts val="1600"/>
              <a:buFont typeface="Arial"/>
              <a:buNone/>
            </a:pPr>
            <a:endParaRPr sz="1600">
              <a:solidFill>
                <a:srgbClr val="000000"/>
              </a:solidFill>
            </a:endParaRPr>
          </a:p>
          <a:p>
            <a:pPr marL="342900" lvl="0" indent="-342900" algn="l" rtl="0">
              <a:lnSpc>
                <a:spcPct val="100000"/>
              </a:lnSpc>
              <a:spcBef>
                <a:spcPts val="400"/>
              </a:spcBef>
              <a:spcAft>
                <a:spcPts val="0"/>
              </a:spcAft>
              <a:buClr>
                <a:srgbClr val="000000"/>
              </a:buClr>
              <a:buSzPts val="2000"/>
              <a:buFont typeface="Arial"/>
              <a:buChar char="•"/>
            </a:pPr>
            <a:r>
              <a:rPr lang="en-US" sz="2000" b="1">
                <a:solidFill>
                  <a:srgbClr val="000000"/>
                </a:solidFill>
              </a:rPr>
              <a:t>chemical buffer </a:t>
            </a:r>
            <a:r>
              <a:rPr lang="en-US" b="0"/>
              <a:t>– a substance that binds H</a:t>
            </a:r>
            <a:r>
              <a:rPr lang="en-US" b="0" baseline="30000"/>
              <a:t>+ </a:t>
            </a:r>
            <a:r>
              <a:rPr lang="en-US" b="0"/>
              <a:t>and removes it from solution as its concentration begins to rise, or releases H</a:t>
            </a:r>
            <a:r>
              <a:rPr lang="en-US" b="0" baseline="30000"/>
              <a:t>+ </a:t>
            </a:r>
            <a:r>
              <a:rPr lang="en-US" b="0"/>
              <a:t>into solution as its concentration falls</a:t>
            </a:r>
            <a:endParaRPr b="0"/>
          </a:p>
          <a:p>
            <a:pPr marL="742950" lvl="1" indent="-285750" algn="l" rtl="0">
              <a:lnSpc>
                <a:spcPct val="100000"/>
              </a:lnSpc>
              <a:spcBef>
                <a:spcPts val="0"/>
              </a:spcBef>
              <a:spcAft>
                <a:spcPts val="0"/>
              </a:spcAft>
              <a:buClr>
                <a:srgbClr val="000000"/>
              </a:buClr>
              <a:buSzPts val="1800"/>
              <a:buFont typeface="Arial"/>
              <a:buChar char="–"/>
            </a:pPr>
            <a:r>
              <a:rPr lang="en-US" sz="1800">
                <a:solidFill>
                  <a:srgbClr val="000000"/>
                </a:solidFill>
              </a:rPr>
              <a:t>restore normal pH in fractions of a second</a:t>
            </a:r>
            <a:endParaRPr/>
          </a:p>
          <a:p>
            <a:pPr marL="742950" lvl="1" indent="-285750" algn="l" rtl="0">
              <a:lnSpc>
                <a:spcPct val="100000"/>
              </a:lnSpc>
              <a:spcBef>
                <a:spcPts val="0"/>
              </a:spcBef>
              <a:spcAft>
                <a:spcPts val="0"/>
              </a:spcAft>
              <a:buClr>
                <a:srgbClr val="000000"/>
              </a:buClr>
              <a:buSzPts val="1800"/>
              <a:buFont typeface="Arial"/>
              <a:buChar char="–"/>
            </a:pPr>
            <a:r>
              <a:rPr lang="en-US" sz="1800">
                <a:solidFill>
                  <a:srgbClr val="000000"/>
                </a:solidFill>
              </a:rPr>
              <a:t>function as mixtures called </a:t>
            </a:r>
            <a:r>
              <a:rPr lang="en-US" b="1"/>
              <a:t>buffer systems </a:t>
            </a:r>
            <a:r>
              <a:rPr lang="en-US" sz="1800">
                <a:solidFill>
                  <a:srgbClr val="000000"/>
                </a:solidFill>
              </a:rPr>
              <a:t>composed of weak acids and weak bases</a:t>
            </a:r>
            <a:endParaRPr/>
          </a:p>
          <a:p>
            <a:pPr marL="742950" lvl="1" indent="-285750" algn="l" rtl="0">
              <a:lnSpc>
                <a:spcPct val="100000"/>
              </a:lnSpc>
              <a:spcBef>
                <a:spcPts val="0"/>
              </a:spcBef>
              <a:spcAft>
                <a:spcPts val="0"/>
              </a:spcAft>
              <a:buClr>
                <a:srgbClr val="000000"/>
              </a:buClr>
              <a:buSzPts val="1800"/>
              <a:buFont typeface="Arial"/>
              <a:buChar char="–"/>
            </a:pPr>
            <a:r>
              <a:rPr lang="en-US" sz="1800" b="1">
                <a:solidFill>
                  <a:srgbClr val="000000"/>
                </a:solidFill>
              </a:rPr>
              <a:t>three major chemical buffers </a:t>
            </a:r>
            <a:r>
              <a:rPr lang="en-US" b="0"/>
              <a:t>:</a:t>
            </a:r>
            <a:r>
              <a:rPr lang="en-US" sz="1800" b="1">
                <a:solidFill>
                  <a:srgbClr val="000000"/>
                </a:solidFill>
              </a:rPr>
              <a:t> bicarbonate</a:t>
            </a:r>
            <a:r>
              <a:rPr lang="en-US" b="0"/>
              <a:t>, </a:t>
            </a:r>
            <a:r>
              <a:rPr lang="en-US" sz="1800" b="1">
                <a:solidFill>
                  <a:srgbClr val="000000"/>
                </a:solidFill>
              </a:rPr>
              <a:t>phosphate</a:t>
            </a:r>
            <a:r>
              <a:rPr lang="en-US" b="0"/>
              <a:t>, and </a:t>
            </a:r>
            <a:r>
              <a:rPr lang="en-US" sz="1800" b="1">
                <a:solidFill>
                  <a:srgbClr val="000000"/>
                </a:solidFill>
              </a:rPr>
              <a:t>protein systems </a:t>
            </a:r>
            <a:endParaRPr/>
          </a:p>
          <a:p>
            <a:pPr marL="1143000" lvl="2" indent="-228600" algn="l" rtl="0">
              <a:lnSpc>
                <a:spcPct val="100000"/>
              </a:lnSpc>
              <a:spcBef>
                <a:spcPts val="0"/>
              </a:spcBef>
              <a:spcAft>
                <a:spcPts val="0"/>
              </a:spcAft>
              <a:buClr>
                <a:srgbClr val="000000"/>
              </a:buClr>
              <a:buSzPts val="1400"/>
              <a:buFont typeface="Arial"/>
              <a:buChar char="•"/>
            </a:pPr>
            <a:r>
              <a:rPr lang="en-US" sz="1400">
                <a:solidFill>
                  <a:srgbClr val="000000"/>
                </a:solidFill>
              </a:rPr>
              <a:t>amount of acid or base neutralized depends on the concentration of the buffers and the pH of the working environment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4"/>
        <p:cNvGrpSpPr/>
        <p:nvPr/>
      </p:nvGrpSpPr>
      <p:grpSpPr>
        <a:xfrm>
          <a:off x="0" y="0"/>
          <a:ext cx="0" cy="0"/>
          <a:chOff x="0" y="0"/>
          <a:chExt cx="0" cy="0"/>
        </a:xfrm>
      </p:grpSpPr>
      <p:sp>
        <p:nvSpPr>
          <p:cNvPr id="815" name="Google Shape;815;p67"/>
          <p:cNvSpPr txBox="1">
            <a:spLocks noGrp="1"/>
          </p:cNvSpPr>
          <p:nvPr>
            <p:ph type="sldNum" idx="4294967295"/>
          </p:nvPr>
        </p:nvSpPr>
        <p:spPr>
          <a:xfrm>
            <a:off x="8842092" y="6324600"/>
            <a:ext cx="301908" cy="288824"/>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1">
                <a:solidFill>
                  <a:srgbClr val="000000"/>
                </a:solidFill>
              </a:rPr>
              <a:t>6</a:t>
            </a:fld>
            <a:endParaRPr/>
          </a:p>
        </p:txBody>
      </p:sp>
      <p:sp>
        <p:nvSpPr>
          <p:cNvPr id="816" name="Google Shape;816;p67"/>
          <p:cNvSpPr txBox="1">
            <a:spLocks noGrp="1"/>
          </p:cNvSpPr>
          <p:nvPr>
            <p:ph type="title" idx="4294967295"/>
          </p:nvPr>
        </p:nvSpPr>
        <p:spPr>
          <a:xfrm>
            <a:off x="222250" y="342900"/>
            <a:ext cx="8699500" cy="762000"/>
          </a:xfrm>
          <a:prstGeom prst="rect">
            <a:avLst/>
          </a:prstGeom>
          <a:noFill/>
          <a:ln>
            <a:noFill/>
          </a:ln>
        </p:spPr>
        <p:txBody>
          <a:bodyPr spcFirstLastPara="1" wrap="square" lIns="45700" tIns="45700" rIns="45700" bIns="45700" anchor="ctr" anchorCtr="0">
            <a:normAutofit/>
          </a:bodyPr>
          <a:lstStyle/>
          <a:p>
            <a:pPr marL="0" marR="0" lvl="0" indent="0" algn="ctr" rtl="0">
              <a:lnSpc>
                <a:spcPct val="100000"/>
              </a:lnSpc>
              <a:spcBef>
                <a:spcPts val="0"/>
              </a:spcBef>
              <a:spcAft>
                <a:spcPts val="0"/>
              </a:spcAft>
              <a:buClr>
                <a:srgbClr val="000000"/>
              </a:buClr>
              <a:buSzPts val="4400"/>
              <a:buFont typeface="Arial"/>
              <a:buNone/>
            </a:pPr>
            <a:r>
              <a:rPr lang="en-US" sz="4400" b="1"/>
              <a:t>Bicarbonate Buffer System</a:t>
            </a:r>
            <a:endParaRPr/>
          </a:p>
        </p:txBody>
      </p:sp>
      <p:sp>
        <p:nvSpPr>
          <p:cNvPr id="817" name="Google Shape;817;p67"/>
          <p:cNvSpPr txBox="1">
            <a:spLocks noGrp="1"/>
          </p:cNvSpPr>
          <p:nvPr>
            <p:ph type="body" idx="4294967295"/>
          </p:nvPr>
        </p:nvSpPr>
        <p:spPr>
          <a:xfrm>
            <a:off x="685800" y="1295400"/>
            <a:ext cx="8305800" cy="5562600"/>
          </a:xfrm>
          <a:prstGeom prst="rect">
            <a:avLst/>
          </a:prstGeom>
          <a:noFill/>
          <a:ln>
            <a:noFill/>
          </a:ln>
        </p:spPr>
        <p:txBody>
          <a:bodyPr spcFirstLastPara="1" wrap="square" lIns="45700" tIns="45700" rIns="45700" bIns="45700" anchor="t" anchorCtr="0">
            <a:normAutofit lnSpcReduction="10000"/>
          </a:bodyPr>
          <a:lstStyle/>
          <a:p>
            <a:pPr marL="342900" lvl="0" indent="-342900" algn="l" rtl="0">
              <a:lnSpc>
                <a:spcPct val="100000"/>
              </a:lnSpc>
              <a:spcBef>
                <a:spcPts val="0"/>
              </a:spcBef>
              <a:spcAft>
                <a:spcPts val="0"/>
              </a:spcAft>
              <a:buClr>
                <a:srgbClr val="000000"/>
              </a:buClr>
              <a:buSzPts val="2400"/>
              <a:buFont typeface="Arial"/>
              <a:buChar char="•"/>
            </a:pPr>
            <a:r>
              <a:rPr lang="en-US" b="1">
                <a:solidFill>
                  <a:srgbClr val="000000"/>
                </a:solidFill>
              </a:rPr>
              <a:t>bicarbonate buffer system </a:t>
            </a:r>
            <a:r>
              <a:rPr lang="en-US" b="0"/>
              <a:t>– a solution of carbonic acid    and bicarbonate ions.</a:t>
            </a:r>
            <a:endParaRPr b="0"/>
          </a:p>
          <a:p>
            <a:pPr marL="342900" lvl="0" indent="-190500" algn="l" rtl="0">
              <a:lnSpc>
                <a:spcPct val="100000"/>
              </a:lnSpc>
              <a:spcBef>
                <a:spcPts val="700"/>
              </a:spcBef>
              <a:spcAft>
                <a:spcPts val="0"/>
              </a:spcAft>
              <a:buClr>
                <a:srgbClr val="000000"/>
              </a:buClr>
              <a:buSzPts val="2400"/>
              <a:buFont typeface="Arial"/>
              <a:buNone/>
            </a:pPr>
            <a:endParaRPr b="0"/>
          </a:p>
          <a:p>
            <a:pPr marL="342900" lvl="0" indent="-342900" algn="l" rtl="0">
              <a:lnSpc>
                <a:spcPct val="100000"/>
              </a:lnSpc>
              <a:spcBef>
                <a:spcPts val="500"/>
              </a:spcBef>
              <a:spcAft>
                <a:spcPts val="0"/>
              </a:spcAft>
              <a:buClr>
                <a:srgbClr val="000000"/>
              </a:buClr>
              <a:buSzPts val="2400"/>
              <a:buFont typeface="Arial"/>
              <a:buChar char="•"/>
            </a:pPr>
            <a:r>
              <a:rPr lang="en-US" b="1">
                <a:solidFill>
                  <a:srgbClr val="000000"/>
                </a:solidFill>
              </a:rPr>
              <a:t>carbonic acid </a:t>
            </a:r>
            <a:r>
              <a:rPr lang="en-US" b="0"/>
              <a:t>and </a:t>
            </a:r>
            <a:r>
              <a:rPr lang="en-US" b="1">
                <a:solidFill>
                  <a:srgbClr val="000000"/>
                </a:solidFill>
              </a:rPr>
              <a:t>bicarbonate ions</a:t>
            </a:r>
            <a:endParaRPr/>
          </a:p>
          <a:p>
            <a:pPr marL="742950" lvl="1" indent="-285750" algn="l" rtl="0">
              <a:lnSpc>
                <a:spcPct val="100000"/>
              </a:lnSpc>
              <a:spcBef>
                <a:spcPts val="0"/>
              </a:spcBef>
              <a:spcAft>
                <a:spcPts val="0"/>
              </a:spcAft>
              <a:buClr>
                <a:srgbClr val="000000"/>
              </a:buClr>
              <a:buSzPts val="2000"/>
              <a:buFont typeface="Arial"/>
              <a:buChar char="–"/>
            </a:pPr>
            <a:r>
              <a:rPr lang="en-US" sz="2000">
                <a:solidFill>
                  <a:srgbClr val="000000"/>
                </a:solidFill>
              </a:rPr>
              <a:t>CO</a:t>
            </a:r>
            <a:r>
              <a:rPr lang="en-US" baseline="-25000"/>
              <a:t>2</a:t>
            </a:r>
            <a:r>
              <a:rPr lang="en-US" sz="2000">
                <a:solidFill>
                  <a:srgbClr val="000000"/>
                </a:solidFill>
              </a:rPr>
              <a:t> + H</a:t>
            </a:r>
            <a:r>
              <a:rPr lang="en-US" baseline="-25000"/>
              <a:t>2</a:t>
            </a:r>
            <a:r>
              <a:rPr lang="en-US" sz="2000">
                <a:solidFill>
                  <a:srgbClr val="000000"/>
                </a:solidFill>
              </a:rPr>
              <a:t>O </a:t>
            </a:r>
            <a:r>
              <a:rPr lang="en-US">
                <a:latin typeface="Noto Sans Symbols"/>
                <a:ea typeface="Noto Sans Symbols"/>
                <a:cs typeface="Noto Sans Symbols"/>
                <a:sym typeface="Noto Sans Symbols"/>
              </a:rPr>
              <a:t>↔</a:t>
            </a:r>
            <a:r>
              <a:rPr lang="en-US" sz="2000">
                <a:solidFill>
                  <a:srgbClr val="000000"/>
                </a:solidFill>
              </a:rPr>
              <a:t> H</a:t>
            </a:r>
            <a:r>
              <a:rPr lang="en-US" baseline="-25000"/>
              <a:t>2</a:t>
            </a:r>
            <a:r>
              <a:rPr lang="en-US" sz="2000">
                <a:solidFill>
                  <a:srgbClr val="000000"/>
                </a:solidFill>
              </a:rPr>
              <a:t>CO</a:t>
            </a:r>
            <a:r>
              <a:rPr lang="en-US" baseline="-25000"/>
              <a:t>3</a:t>
            </a:r>
            <a:r>
              <a:rPr lang="en-US" sz="2000">
                <a:solidFill>
                  <a:srgbClr val="000000"/>
                </a:solidFill>
              </a:rPr>
              <a:t> </a:t>
            </a:r>
            <a:r>
              <a:rPr lang="en-US">
                <a:latin typeface="Noto Sans Symbols"/>
                <a:ea typeface="Noto Sans Symbols"/>
                <a:cs typeface="Noto Sans Symbols"/>
                <a:sym typeface="Noto Sans Symbols"/>
              </a:rPr>
              <a:t>↔</a:t>
            </a:r>
            <a:r>
              <a:rPr lang="en-US" sz="2000">
                <a:solidFill>
                  <a:srgbClr val="000000"/>
                </a:solidFill>
              </a:rPr>
              <a:t> HCO</a:t>
            </a:r>
            <a:r>
              <a:rPr lang="en-US" baseline="-25000"/>
              <a:t>3</a:t>
            </a:r>
            <a:r>
              <a:rPr lang="en-US" baseline="30000"/>
              <a:t>-</a:t>
            </a:r>
            <a:r>
              <a:rPr lang="en-US" sz="2000">
                <a:solidFill>
                  <a:srgbClr val="000000"/>
                </a:solidFill>
              </a:rPr>
              <a:t> + H</a:t>
            </a:r>
            <a:r>
              <a:rPr lang="en-US" baseline="30000"/>
              <a:t>+</a:t>
            </a:r>
            <a:endParaRPr baseline="30000"/>
          </a:p>
          <a:p>
            <a:pPr marL="742950" lvl="1" indent="-133350" algn="l" rtl="0">
              <a:lnSpc>
                <a:spcPct val="100000"/>
              </a:lnSpc>
              <a:spcBef>
                <a:spcPts val="0"/>
              </a:spcBef>
              <a:spcAft>
                <a:spcPts val="0"/>
              </a:spcAft>
              <a:buClr>
                <a:srgbClr val="000000"/>
              </a:buClr>
              <a:buSzPts val="2400"/>
              <a:buFont typeface="Arial"/>
              <a:buNone/>
            </a:pPr>
            <a:endParaRPr baseline="30000"/>
          </a:p>
          <a:p>
            <a:pPr marL="342900" lvl="0" indent="-342900" algn="l" rtl="0">
              <a:lnSpc>
                <a:spcPct val="100000"/>
              </a:lnSpc>
              <a:spcBef>
                <a:spcPts val="500"/>
              </a:spcBef>
              <a:spcAft>
                <a:spcPts val="0"/>
              </a:spcAft>
              <a:buClr>
                <a:srgbClr val="000000"/>
              </a:buClr>
              <a:buSzPts val="2400"/>
              <a:buFont typeface="Arial"/>
              <a:buChar char="•"/>
            </a:pPr>
            <a:r>
              <a:rPr lang="en-US" b="1">
                <a:solidFill>
                  <a:srgbClr val="000000"/>
                </a:solidFill>
              </a:rPr>
              <a:t>reversible reaction </a:t>
            </a:r>
            <a:r>
              <a:rPr lang="en-US" b="0"/>
              <a:t>important in </a:t>
            </a:r>
            <a:r>
              <a:rPr lang="en-US" b="1">
                <a:solidFill>
                  <a:srgbClr val="000000"/>
                </a:solidFill>
              </a:rPr>
              <a:t>ECF</a:t>
            </a:r>
            <a:endParaRPr b="0"/>
          </a:p>
          <a:p>
            <a:pPr marL="742950" lvl="1" indent="-285750" algn="l" rtl="0">
              <a:lnSpc>
                <a:spcPct val="80000"/>
              </a:lnSpc>
              <a:spcBef>
                <a:spcPts val="0"/>
              </a:spcBef>
              <a:spcAft>
                <a:spcPts val="0"/>
              </a:spcAft>
              <a:buClr>
                <a:srgbClr val="000000"/>
              </a:buClr>
              <a:buSzPts val="2000"/>
              <a:buFont typeface="Arial"/>
              <a:buChar char="–"/>
            </a:pPr>
            <a:r>
              <a:rPr lang="en-US" sz="2000">
                <a:solidFill>
                  <a:srgbClr val="000000"/>
                </a:solidFill>
              </a:rPr>
              <a:t>CO</a:t>
            </a:r>
            <a:r>
              <a:rPr lang="en-US" baseline="-25000"/>
              <a:t>2</a:t>
            </a:r>
            <a:r>
              <a:rPr lang="en-US" sz="2000">
                <a:solidFill>
                  <a:srgbClr val="000000"/>
                </a:solidFill>
              </a:rPr>
              <a:t> + H</a:t>
            </a:r>
            <a:r>
              <a:rPr lang="en-US" baseline="-25000"/>
              <a:t>2</a:t>
            </a:r>
            <a:r>
              <a:rPr lang="en-US" sz="2000">
                <a:solidFill>
                  <a:srgbClr val="000000"/>
                </a:solidFill>
              </a:rPr>
              <a:t>O </a:t>
            </a:r>
            <a:r>
              <a:rPr lang="en-US" sz="2800">
                <a:latin typeface="Noto Sans Symbols"/>
                <a:ea typeface="Noto Sans Symbols"/>
                <a:cs typeface="Noto Sans Symbols"/>
                <a:sym typeface="Noto Sans Symbols"/>
              </a:rPr>
              <a:t>→</a:t>
            </a:r>
            <a:r>
              <a:rPr lang="en-US" sz="2000">
                <a:solidFill>
                  <a:srgbClr val="000000"/>
                </a:solidFill>
              </a:rPr>
              <a:t> H</a:t>
            </a:r>
            <a:r>
              <a:rPr lang="en-US" baseline="-25000"/>
              <a:t>2</a:t>
            </a:r>
            <a:r>
              <a:rPr lang="en-US" sz="2000">
                <a:solidFill>
                  <a:srgbClr val="000000"/>
                </a:solidFill>
              </a:rPr>
              <a:t>CO</a:t>
            </a:r>
            <a:r>
              <a:rPr lang="en-US" baseline="-25000"/>
              <a:t>3</a:t>
            </a:r>
            <a:r>
              <a:rPr lang="en-US" sz="2000">
                <a:solidFill>
                  <a:srgbClr val="000000"/>
                </a:solidFill>
              </a:rPr>
              <a:t> </a:t>
            </a:r>
            <a:r>
              <a:rPr lang="en-US" sz="2800">
                <a:latin typeface="Noto Sans Symbols"/>
                <a:ea typeface="Noto Sans Symbols"/>
                <a:cs typeface="Noto Sans Symbols"/>
                <a:sym typeface="Noto Sans Symbols"/>
              </a:rPr>
              <a:t>→</a:t>
            </a:r>
            <a:r>
              <a:rPr lang="en-US" sz="2000">
                <a:solidFill>
                  <a:srgbClr val="000000"/>
                </a:solidFill>
              </a:rPr>
              <a:t> HCO</a:t>
            </a:r>
            <a:r>
              <a:rPr lang="en-US" baseline="-25000"/>
              <a:t>3</a:t>
            </a:r>
            <a:r>
              <a:rPr lang="en-US" baseline="30000"/>
              <a:t>-</a:t>
            </a:r>
            <a:r>
              <a:rPr lang="en-US" sz="2000">
                <a:solidFill>
                  <a:srgbClr val="000000"/>
                </a:solidFill>
              </a:rPr>
              <a:t> + H</a:t>
            </a:r>
            <a:r>
              <a:rPr lang="en-US" baseline="30000"/>
              <a:t>+ </a:t>
            </a:r>
            <a:endParaRPr/>
          </a:p>
          <a:p>
            <a:pPr marL="1143000" lvl="2" indent="-228600" algn="l" rtl="0">
              <a:lnSpc>
                <a:spcPct val="80000"/>
              </a:lnSpc>
              <a:spcBef>
                <a:spcPts val="0"/>
              </a:spcBef>
              <a:spcAft>
                <a:spcPts val="0"/>
              </a:spcAft>
              <a:buClr>
                <a:srgbClr val="000000"/>
              </a:buClr>
              <a:buSzPts val="2000"/>
              <a:buFont typeface="Arial"/>
              <a:buChar char="•"/>
            </a:pPr>
            <a:r>
              <a:rPr lang="en-US" sz="2000">
                <a:solidFill>
                  <a:srgbClr val="000000"/>
                </a:solidFill>
              </a:rPr>
              <a:t>lowers pH by releasing H</a:t>
            </a:r>
            <a:r>
              <a:rPr lang="en-US" baseline="30000"/>
              <a:t>+</a:t>
            </a:r>
            <a:r>
              <a:rPr lang="en-US" sz="1800" baseline="30000"/>
              <a:t> </a:t>
            </a:r>
            <a:endParaRPr sz="1800"/>
          </a:p>
          <a:p>
            <a:pPr marL="742950" lvl="1" indent="-285750" algn="l" rtl="0">
              <a:lnSpc>
                <a:spcPct val="80000"/>
              </a:lnSpc>
              <a:spcBef>
                <a:spcPts val="0"/>
              </a:spcBef>
              <a:spcAft>
                <a:spcPts val="0"/>
              </a:spcAft>
              <a:buClr>
                <a:srgbClr val="000000"/>
              </a:buClr>
              <a:buSzPts val="2000"/>
              <a:buFont typeface="Arial"/>
              <a:buChar char="–"/>
            </a:pPr>
            <a:r>
              <a:rPr lang="en-US" sz="2000">
                <a:solidFill>
                  <a:srgbClr val="000000"/>
                </a:solidFill>
              </a:rPr>
              <a:t>CO</a:t>
            </a:r>
            <a:r>
              <a:rPr lang="en-US" baseline="-25000"/>
              <a:t>2</a:t>
            </a:r>
            <a:r>
              <a:rPr lang="en-US" sz="2000">
                <a:solidFill>
                  <a:srgbClr val="000000"/>
                </a:solidFill>
              </a:rPr>
              <a:t> + H</a:t>
            </a:r>
            <a:r>
              <a:rPr lang="en-US" baseline="-25000"/>
              <a:t>2</a:t>
            </a:r>
            <a:r>
              <a:rPr lang="en-US" sz="2000">
                <a:solidFill>
                  <a:srgbClr val="000000"/>
                </a:solidFill>
              </a:rPr>
              <a:t>O </a:t>
            </a:r>
            <a:r>
              <a:rPr lang="en-US" sz="2800">
                <a:latin typeface="Noto Sans Symbols"/>
                <a:ea typeface="Noto Sans Symbols"/>
                <a:cs typeface="Noto Sans Symbols"/>
                <a:sym typeface="Noto Sans Symbols"/>
              </a:rPr>
              <a:t>←</a:t>
            </a:r>
            <a:r>
              <a:rPr lang="en-US" sz="2000">
                <a:solidFill>
                  <a:srgbClr val="000000"/>
                </a:solidFill>
              </a:rPr>
              <a:t> H</a:t>
            </a:r>
            <a:r>
              <a:rPr lang="en-US" baseline="-25000"/>
              <a:t>2</a:t>
            </a:r>
            <a:r>
              <a:rPr lang="en-US" sz="2000">
                <a:solidFill>
                  <a:srgbClr val="000000"/>
                </a:solidFill>
              </a:rPr>
              <a:t>CO</a:t>
            </a:r>
            <a:r>
              <a:rPr lang="en-US" baseline="-25000"/>
              <a:t>3</a:t>
            </a:r>
            <a:r>
              <a:rPr lang="en-US" sz="2000">
                <a:solidFill>
                  <a:srgbClr val="000000"/>
                </a:solidFill>
              </a:rPr>
              <a:t> </a:t>
            </a:r>
            <a:r>
              <a:rPr lang="en-US" sz="2800">
                <a:latin typeface="Noto Sans Symbols"/>
                <a:ea typeface="Noto Sans Symbols"/>
                <a:cs typeface="Noto Sans Symbols"/>
                <a:sym typeface="Noto Sans Symbols"/>
              </a:rPr>
              <a:t>←</a:t>
            </a:r>
            <a:r>
              <a:rPr lang="en-US" sz="2000">
                <a:solidFill>
                  <a:srgbClr val="000000"/>
                </a:solidFill>
              </a:rPr>
              <a:t> HCO</a:t>
            </a:r>
            <a:r>
              <a:rPr lang="en-US" baseline="-25000"/>
              <a:t>3</a:t>
            </a:r>
            <a:r>
              <a:rPr lang="en-US" baseline="30000"/>
              <a:t>-</a:t>
            </a:r>
            <a:r>
              <a:rPr lang="en-US" sz="2000">
                <a:solidFill>
                  <a:srgbClr val="000000"/>
                </a:solidFill>
              </a:rPr>
              <a:t> + H</a:t>
            </a:r>
            <a:r>
              <a:rPr lang="en-US" baseline="30000"/>
              <a:t>+</a:t>
            </a:r>
            <a:endParaRPr baseline="30000"/>
          </a:p>
          <a:p>
            <a:pPr marL="1143000" lvl="2" indent="-228600" algn="l" rtl="0">
              <a:lnSpc>
                <a:spcPct val="80000"/>
              </a:lnSpc>
              <a:spcBef>
                <a:spcPts val="0"/>
              </a:spcBef>
              <a:spcAft>
                <a:spcPts val="0"/>
              </a:spcAft>
              <a:buClr>
                <a:srgbClr val="000000"/>
              </a:buClr>
              <a:buSzPts val="2000"/>
              <a:buFont typeface="Arial"/>
              <a:buChar char="•"/>
            </a:pPr>
            <a:r>
              <a:rPr lang="en-US" sz="2000">
                <a:solidFill>
                  <a:srgbClr val="000000"/>
                </a:solidFill>
              </a:rPr>
              <a:t>raises pH by binding H</a:t>
            </a:r>
            <a:r>
              <a:rPr lang="en-US" baseline="30000"/>
              <a:t>+ </a:t>
            </a:r>
            <a:endParaRPr baseline="30000"/>
          </a:p>
          <a:p>
            <a:pPr marL="1143000" lvl="2" indent="-76200" algn="l" rtl="0">
              <a:lnSpc>
                <a:spcPct val="80000"/>
              </a:lnSpc>
              <a:spcBef>
                <a:spcPts val="0"/>
              </a:spcBef>
              <a:spcAft>
                <a:spcPts val="0"/>
              </a:spcAft>
              <a:buClr>
                <a:srgbClr val="000000"/>
              </a:buClr>
              <a:buSzPts val="2400"/>
              <a:buFont typeface="Arial"/>
              <a:buNone/>
            </a:pPr>
            <a:endParaRPr baseline="30000"/>
          </a:p>
          <a:p>
            <a:pPr marL="342900" lvl="0" indent="-342900" algn="l" rtl="0">
              <a:lnSpc>
                <a:spcPct val="100000"/>
              </a:lnSpc>
              <a:spcBef>
                <a:spcPts val="500"/>
              </a:spcBef>
              <a:spcAft>
                <a:spcPts val="0"/>
              </a:spcAft>
              <a:buClr>
                <a:srgbClr val="000000"/>
              </a:buClr>
              <a:buSzPts val="2400"/>
              <a:buFont typeface="Arial"/>
              <a:buChar char="•"/>
            </a:pPr>
            <a:r>
              <a:rPr lang="en-US">
                <a:solidFill>
                  <a:srgbClr val="000000"/>
                </a:solidFill>
              </a:rPr>
              <a:t>functions best in the</a:t>
            </a:r>
            <a:r>
              <a:rPr lang="en-US" b="1"/>
              <a:t> lungs </a:t>
            </a:r>
            <a:r>
              <a:rPr lang="en-US">
                <a:solidFill>
                  <a:srgbClr val="000000"/>
                </a:solidFill>
              </a:rPr>
              <a:t>and </a:t>
            </a:r>
            <a:r>
              <a:rPr lang="en-US" b="1"/>
              <a:t>kidneys</a:t>
            </a:r>
            <a:r>
              <a:rPr lang="en-US">
                <a:solidFill>
                  <a:srgbClr val="000000"/>
                </a:solidFill>
              </a:rPr>
              <a:t> to constantly      remove CO</a:t>
            </a:r>
            <a:r>
              <a:rPr lang="en-US" baseline="-25000"/>
              <a:t>2</a:t>
            </a:r>
            <a:endParaRPr/>
          </a:p>
          <a:p>
            <a:pPr marL="742950" lvl="1" indent="-285750" algn="l" rtl="0">
              <a:lnSpc>
                <a:spcPct val="100000"/>
              </a:lnSpc>
              <a:spcBef>
                <a:spcPts val="0"/>
              </a:spcBef>
              <a:spcAft>
                <a:spcPts val="0"/>
              </a:spcAft>
              <a:buClr>
                <a:srgbClr val="000000"/>
              </a:buClr>
              <a:buSzPts val="2000"/>
              <a:buFont typeface="Arial"/>
              <a:buChar char="–"/>
            </a:pPr>
            <a:r>
              <a:rPr lang="en-US" sz="2000">
                <a:solidFill>
                  <a:srgbClr val="000000"/>
                </a:solidFill>
              </a:rPr>
              <a:t>to lower pH, kidneys excrete HCO</a:t>
            </a:r>
            <a:r>
              <a:rPr lang="en-US" baseline="-25000"/>
              <a:t>3</a:t>
            </a:r>
            <a:r>
              <a:rPr lang="en-US" baseline="30000"/>
              <a:t>-</a:t>
            </a:r>
            <a:endParaRPr/>
          </a:p>
          <a:p>
            <a:pPr marL="742950" lvl="1" indent="-285750" algn="l" rtl="0">
              <a:lnSpc>
                <a:spcPct val="100000"/>
              </a:lnSpc>
              <a:spcBef>
                <a:spcPts val="0"/>
              </a:spcBef>
              <a:spcAft>
                <a:spcPts val="0"/>
              </a:spcAft>
              <a:buClr>
                <a:srgbClr val="000000"/>
              </a:buClr>
              <a:buSzPts val="2000"/>
              <a:buFont typeface="Arial"/>
              <a:buChar char="–"/>
            </a:pPr>
            <a:r>
              <a:rPr lang="en-US" sz="2000">
                <a:solidFill>
                  <a:srgbClr val="000000"/>
                </a:solidFill>
              </a:rPr>
              <a:t>to raise pH, kidneys excrete H</a:t>
            </a:r>
            <a:r>
              <a:rPr lang="en-US" baseline="30000"/>
              <a:t>+</a:t>
            </a:r>
            <a:r>
              <a:rPr lang="en-US" sz="2000">
                <a:solidFill>
                  <a:srgbClr val="000000"/>
                </a:solidFill>
              </a:rPr>
              <a:t> and lungs excrete CO</a:t>
            </a:r>
            <a:r>
              <a:rPr lang="en-US" baseline="-25000"/>
              <a:t>2</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21"/>
        <p:cNvGrpSpPr/>
        <p:nvPr/>
      </p:nvGrpSpPr>
      <p:grpSpPr>
        <a:xfrm>
          <a:off x="0" y="0"/>
          <a:ext cx="0" cy="0"/>
          <a:chOff x="0" y="0"/>
          <a:chExt cx="0" cy="0"/>
        </a:xfrm>
      </p:grpSpPr>
      <p:sp>
        <p:nvSpPr>
          <p:cNvPr id="822" name="Google Shape;822;p68"/>
          <p:cNvSpPr txBox="1">
            <a:spLocks noGrp="1"/>
          </p:cNvSpPr>
          <p:nvPr>
            <p:ph type="sldNum" idx="4294967295"/>
          </p:nvPr>
        </p:nvSpPr>
        <p:spPr>
          <a:xfrm>
            <a:off x="8842092" y="6324600"/>
            <a:ext cx="301908" cy="288824"/>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1">
                <a:solidFill>
                  <a:srgbClr val="000000"/>
                </a:solidFill>
              </a:rPr>
              <a:t>7</a:t>
            </a:fld>
            <a:endParaRPr/>
          </a:p>
        </p:txBody>
      </p:sp>
      <p:sp>
        <p:nvSpPr>
          <p:cNvPr id="823" name="Google Shape;823;p68"/>
          <p:cNvSpPr txBox="1">
            <a:spLocks noGrp="1"/>
          </p:cNvSpPr>
          <p:nvPr>
            <p:ph type="title" idx="4294967295"/>
          </p:nvPr>
        </p:nvSpPr>
        <p:spPr>
          <a:xfrm>
            <a:off x="-1" y="152399"/>
            <a:ext cx="9144002" cy="1143002"/>
          </a:xfrm>
          <a:prstGeom prst="rect">
            <a:avLst/>
          </a:prstGeom>
          <a:noFill/>
          <a:ln>
            <a:noFill/>
          </a:ln>
        </p:spPr>
        <p:txBody>
          <a:bodyPr spcFirstLastPara="1" wrap="square" lIns="45700" tIns="45700" rIns="45700" bIns="45700" anchor="ctr" anchorCtr="0">
            <a:normAutofit/>
          </a:bodyPr>
          <a:lstStyle/>
          <a:p>
            <a:pPr marL="0" marR="0" lvl="0" indent="0" algn="ctr" rtl="0">
              <a:lnSpc>
                <a:spcPct val="100000"/>
              </a:lnSpc>
              <a:spcBef>
                <a:spcPts val="0"/>
              </a:spcBef>
              <a:spcAft>
                <a:spcPts val="0"/>
              </a:spcAft>
              <a:buClr>
                <a:srgbClr val="000000"/>
              </a:buClr>
              <a:buSzPts val="4400"/>
              <a:buFont typeface="Arial"/>
              <a:buNone/>
            </a:pPr>
            <a:r>
              <a:rPr lang="en-US" sz="4400" b="1"/>
              <a:t>Phosphate Buffer System</a:t>
            </a:r>
            <a:endParaRPr/>
          </a:p>
        </p:txBody>
      </p:sp>
      <p:sp>
        <p:nvSpPr>
          <p:cNvPr id="824" name="Google Shape;824;p68"/>
          <p:cNvSpPr txBox="1">
            <a:spLocks noGrp="1"/>
          </p:cNvSpPr>
          <p:nvPr>
            <p:ph type="body" idx="4294967295"/>
          </p:nvPr>
        </p:nvSpPr>
        <p:spPr>
          <a:xfrm>
            <a:off x="304800" y="1447800"/>
            <a:ext cx="8610600" cy="5410200"/>
          </a:xfrm>
          <a:prstGeom prst="rect">
            <a:avLst/>
          </a:prstGeom>
          <a:noFill/>
          <a:ln>
            <a:noFill/>
          </a:ln>
        </p:spPr>
        <p:txBody>
          <a:bodyPr spcFirstLastPara="1" wrap="square" lIns="45700" tIns="45700" rIns="45700" bIns="45700" anchor="t" anchorCtr="0">
            <a:normAutofit/>
          </a:bodyPr>
          <a:lstStyle/>
          <a:p>
            <a:pPr marL="342900" lvl="0" indent="-342900" algn="l" rtl="0">
              <a:lnSpc>
                <a:spcPct val="100000"/>
              </a:lnSpc>
              <a:spcBef>
                <a:spcPts val="0"/>
              </a:spcBef>
              <a:spcAft>
                <a:spcPts val="0"/>
              </a:spcAft>
              <a:buClr>
                <a:srgbClr val="000000"/>
              </a:buClr>
              <a:buSzPts val="2800"/>
              <a:buFont typeface="Arial"/>
              <a:buChar char="•"/>
            </a:pPr>
            <a:r>
              <a:rPr lang="en-US" sz="2800" b="1">
                <a:solidFill>
                  <a:srgbClr val="000000"/>
                </a:solidFill>
              </a:rPr>
              <a:t>phosphate buffer system </a:t>
            </a:r>
            <a:r>
              <a:rPr lang="en-US" b="0"/>
              <a:t>- a solution of HPO</a:t>
            </a:r>
            <a:r>
              <a:rPr lang="en-US" b="0" baseline="-25000"/>
              <a:t>4</a:t>
            </a:r>
            <a:r>
              <a:rPr lang="en-US" b="0" baseline="30000"/>
              <a:t>2-</a:t>
            </a:r>
            <a:r>
              <a:rPr lang="en-US" b="0"/>
              <a:t>     and H</a:t>
            </a:r>
            <a:r>
              <a:rPr lang="en-US" b="0" baseline="-25000"/>
              <a:t>2</a:t>
            </a:r>
            <a:r>
              <a:rPr lang="en-US" b="0"/>
              <a:t>PO</a:t>
            </a:r>
            <a:r>
              <a:rPr lang="en-US" b="0" baseline="-25000"/>
              <a:t>4</a:t>
            </a:r>
            <a:r>
              <a:rPr lang="en-US" b="0" baseline="30000"/>
              <a:t>- </a:t>
            </a:r>
            <a:endParaRPr b="0" baseline="30000"/>
          </a:p>
          <a:p>
            <a:pPr marL="342900" lvl="0" indent="-190500" algn="l" rtl="0">
              <a:lnSpc>
                <a:spcPct val="100000"/>
              </a:lnSpc>
              <a:spcBef>
                <a:spcPts val="700"/>
              </a:spcBef>
              <a:spcAft>
                <a:spcPts val="0"/>
              </a:spcAft>
              <a:buClr>
                <a:srgbClr val="000000"/>
              </a:buClr>
              <a:buSzPts val="2400"/>
              <a:buFont typeface="Arial"/>
              <a:buNone/>
            </a:pPr>
            <a:endParaRPr b="0" baseline="30000"/>
          </a:p>
          <a:p>
            <a:pPr marL="342900" lvl="0" indent="-342900" algn="l" rtl="0">
              <a:lnSpc>
                <a:spcPct val="100000"/>
              </a:lnSpc>
              <a:spcBef>
                <a:spcPts val="600"/>
              </a:spcBef>
              <a:spcAft>
                <a:spcPts val="0"/>
              </a:spcAft>
              <a:buClr>
                <a:srgbClr val="000000"/>
              </a:buClr>
              <a:buSzPts val="2800"/>
              <a:buFont typeface="Arial"/>
              <a:buChar char="•"/>
            </a:pPr>
            <a:r>
              <a:rPr lang="en-US" sz="2800">
                <a:solidFill>
                  <a:srgbClr val="000000"/>
                </a:solidFill>
              </a:rPr>
              <a:t>H</a:t>
            </a:r>
            <a:r>
              <a:rPr lang="en-US" baseline="-25000"/>
              <a:t>2</a:t>
            </a:r>
            <a:r>
              <a:rPr lang="en-US" sz="2800">
                <a:solidFill>
                  <a:srgbClr val="000000"/>
                </a:solidFill>
              </a:rPr>
              <a:t>PO</a:t>
            </a:r>
            <a:r>
              <a:rPr lang="en-US" baseline="-25000"/>
              <a:t>4</a:t>
            </a:r>
            <a:r>
              <a:rPr lang="en-US" baseline="30000"/>
              <a:t>- </a:t>
            </a:r>
            <a:r>
              <a:rPr lang="en-US">
                <a:latin typeface="Noto Sans Symbols"/>
                <a:ea typeface="Noto Sans Symbols"/>
                <a:cs typeface="Noto Sans Symbols"/>
                <a:sym typeface="Noto Sans Symbols"/>
              </a:rPr>
              <a:t>↔</a:t>
            </a:r>
            <a:r>
              <a:rPr lang="en-US" sz="2800">
                <a:solidFill>
                  <a:srgbClr val="000000"/>
                </a:solidFill>
              </a:rPr>
              <a:t> HPO</a:t>
            </a:r>
            <a:r>
              <a:rPr lang="en-US" baseline="-25000"/>
              <a:t>4</a:t>
            </a:r>
            <a:r>
              <a:rPr lang="en-US" baseline="30000"/>
              <a:t>2-</a:t>
            </a:r>
            <a:r>
              <a:rPr lang="en-US" sz="2800">
                <a:solidFill>
                  <a:srgbClr val="000000"/>
                </a:solidFill>
              </a:rPr>
              <a:t> + H</a:t>
            </a:r>
            <a:r>
              <a:rPr lang="en-US" baseline="30000"/>
              <a:t>+</a:t>
            </a:r>
            <a:endParaRPr/>
          </a:p>
          <a:p>
            <a:pPr marL="742950" lvl="1" indent="-285750" algn="l" rtl="0">
              <a:lnSpc>
                <a:spcPct val="100000"/>
              </a:lnSpc>
              <a:spcBef>
                <a:spcPts val="0"/>
              </a:spcBef>
              <a:spcAft>
                <a:spcPts val="0"/>
              </a:spcAft>
              <a:buClr>
                <a:srgbClr val="000000"/>
              </a:buClr>
              <a:buSzPts val="2400"/>
              <a:buFont typeface="Arial"/>
              <a:buChar char="–"/>
            </a:pPr>
            <a:r>
              <a:rPr lang="en-US">
                <a:solidFill>
                  <a:srgbClr val="000000"/>
                </a:solidFill>
              </a:rPr>
              <a:t>as in the bicarbonate system, reactions that proceed to the right liberating H</a:t>
            </a:r>
            <a:r>
              <a:rPr lang="en-US" baseline="30000"/>
              <a:t>+</a:t>
            </a:r>
            <a:r>
              <a:rPr lang="en-US">
                <a:solidFill>
                  <a:srgbClr val="000000"/>
                </a:solidFill>
              </a:rPr>
              <a:t> and decreasing pH, and those to the left increase pH</a:t>
            </a:r>
            <a:endParaRPr/>
          </a:p>
          <a:p>
            <a:pPr marL="742950" lvl="1" indent="-133350" algn="l" rtl="0">
              <a:lnSpc>
                <a:spcPct val="100000"/>
              </a:lnSpc>
              <a:spcBef>
                <a:spcPts val="0"/>
              </a:spcBef>
              <a:spcAft>
                <a:spcPts val="0"/>
              </a:spcAft>
              <a:buClr>
                <a:srgbClr val="000000"/>
              </a:buClr>
              <a:buSzPts val="2400"/>
              <a:buFont typeface="Arial"/>
              <a:buNone/>
            </a:pPr>
            <a:endParaRPr>
              <a:solidFill>
                <a:srgbClr val="000000"/>
              </a:solidFill>
            </a:endParaRPr>
          </a:p>
          <a:p>
            <a:pPr marL="342900" lvl="0" indent="-342900" algn="l" rtl="0">
              <a:lnSpc>
                <a:spcPct val="100000"/>
              </a:lnSpc>
              <a:spcBef>
                <a:spcPts val="600"/>
              </a:spcBef>
              <a:spcAft>
                <a:spcPts val="0"/>
              </a:spcAft>
              <a:buClr>
                <a:srgbClr val="000000"/>
              </a:buClr>
              <a:buSzPts val="2800"/>
              <a:buFont typeface="Arial"/>
              <a:buChar char="•"/>
            </a:pPr>
            <a:r>
              <a:rPr lang="en-US" sz="2800">
                <a:solidFill>
                  <a:srgbClr val="000000"/>
                </a:solidFill>
              </a:rPr>
              <a:t>more important buffering the </a:t>
            </a:r>
            <a:r>
              <a:rPr lang="en-US" b="1"/>
              <a:t>ICF</a:t>
            </a:r>
            <a:r>
              <a:rPr lang="en-US" sz="2800">
                <a:solidFill>
                  <a:srgbClr val="000000"/>
                </a:solidFill>
              </a:rPr>
              <a:t> and renal tubules</a:t>
            </a:r>
            <a:endParaRPr/>
          </a:p>
          <a:p>
            <a:pPr marL="742950" lvl="1" indent="-285750" algn="l" rtl="0">
              <a:lnSpc>
                <a:spcPct val="100000"/>
              </a:lnSpc>
              <a:spcBef>
                <a:spcPts val="0"/>
              </a:spcBef>
              <a:spcAft>
                <a:spcPts val="0"/>
              </a:spcAft>
              <a:buClr>
                <a:srgbClr val="000000"/>
              </a:buClr>
              <a:buSzPts val="2400"/>
              <a:buFont typeface="Arial"/>
              <a:buChar char="–"/>
            </a:pPr>
            <a:r>
              <a:rPr lang="en-US">
                <a:solidFill>
                  <a:srgbClr val="000000"/>
                </a:solidFill>
              </a:rPr>
              <a:t>where phosphates are more concentrated and function closer to their optimum pH of 6.8</a:t>
            </a:r>
            <a:endParaRPr/>
          </a:p>
          <a:p>
            <a:pPr marL="1143000" lvl="2" indent="-228600" algn="l" rtl="0">
              <a:lnSpc>
                <a:spcPct val="100000"/>
              </a:lnSpc>
              <a:spcBef>
                <a:spcPts val="0"/>
              </a:spcBef>
              <a:spcAft>
                <a:spcPts val="0"/>
              </a:spcAft>
              <a:buClr>
                <a:srgbClr val="000000"/>
              </a:buClr>
              <a:buSzPts val="2000"/>
              <a:buFont typeface="Arial"/>
              <a:buChar char="•"/>
            </a:pPr>
            <a:r>
              <a:rPr lang="en-US" sz="2000">
                <a:solidFill>
                  <a:srgbClr val="000000"/>
                </a:solidFill>
              </a:rPr>
              <a:t>constant production of metabolic acids creates pH values from </a:t>
            </a:r>
            <a:r>
              <a:rPr lang="en-US" b="1"/>
              <a:t>4.5 to 7.4 in the ICF</a:t>
            </a:r>
            <a:r>
              <a:rPr lang="en-US" sz="2000">
                <a:solidFill>
                  <a:srgbClr val="000000"/>
                </a:solidFill>
              </a:rPr>
              <a:t>, avg. 7.0</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28"/>
        <p:cNvGrpSpPr/>
        <p:nvPr/>
      </p:nvGrpSpPr>
      <p:grpSpPr>
        <a:xfrm>
          <a:off x="0" y="0"/>
          <a:ext cx="0" cy="0"/>
          <a:chOff x="0" y="0"/>
          <a:chExt cx="0" cy="0"/>
        </a:xfrm>
      </p:grpSpPr>
      <p:sp>
        <p:nvSpPr>
          <p:cNvPr id="829" name="Google Shape;829;p69"/>
          <p:cNvSpPr txBox="1">
            <a:spLocks noGrp="1"/>
          </p:cNvSpPr>
          <p:nvPr>
            <p:ph type="sldNum" idx="4294967295"/>
          </p:nvPr>
        </p:nvSpPr>
        <p:spPr>
          <a:xfrm>
            <a:off x="8842092" y="6324600"/>
            <a:ext cx="301908" cy="288824"/>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1">
                <a:solidFill>
                  <a:srgbClr val="000000"/>
                </a:solidFill>
              </a:rPr>
              <a:t>8</a:t>
            </a:fld>
            <a:endParaRPr/>
          </a:p>
        </p:txBody>
      </p:sp>
      <p:sp>
        <p:nvSpPr>
          <p:cNvPr id="830" name="Google Shape;830;p69"/>
          <p:cNvSpPr txBox="1">
            <a:spLocks noGrp="1"/>
          </p:cNvSpPr>
          <p:nvPr>
            <p:ph type="title" idx="4294967295"/>
          </p:nvPr>
        </p:nvSpPr>
        <p:spPr>
          <a:xfrm>
            <a:off x="-1" y="0"/>
            <a:ext cx="9144002" cy="990600"/>
          </a:xfrm>
          <a:prstGeom prst="rect">
            <a:avLst/>
          </a:prstGeom>
          <a:noFill/>
          <a:ln>
            <a:noFill/>
          </a:ln>
        </p:spPr>
        <p:txBody>
          <a:bodyPr spcFirstLastPara="1" wrap="square" lIns="45700" tIns="45700" rIns="45700" bIns="45700" anchor="ctr" anchorCtr="0">
            <a:normAutofit/>
          </a:bodyPr>
          <a:lstStyle/>
          <a:p>
            <a:pPr marL="0" marR="0" lvl="0" indent="0" algn="ctr" rtl="0">
              <a:lnSpc>
                <a:spcPct val="100000"/>
              </a:lnSpc>
              <a:spcBef>
                <a:spcPts val="0"/>
              </a:spcBef>
              <a:spcAft>
                <a:spcPts val="0"/>
              </a:spcAft>
              <a:buClr>
                <a:srgbClr val="000000"/>
              </a:buClr>
              <a:buSzPts val="4400"/>
              <a:buFont typeface="Arial"/>
              <a:buNone/>
            </a:pPr>
            <a:r>
              <a:rPr lang="en-US" sz="4400" b="1"/>
              <a:t>Protein Buffer System</a:t>
            </a:r>
            <a:endParaRPr/>
          </a:p>
        </p:txBody>
      </p:sp>
      <p:sp>
        <p:nvSpPr>
          <p:cNvPr id="831" name="Google Shape;831;p69"/>
          <p:cNvSpPr txBox="1">
            <a:spLocks noGrp="1"/>
          </p:cNvSpPr>
          <p:nvPr>
            <p:ph type="body" idx="4294967295"/>
          </p:nvPr>
        </p:nvSpPr>
        <p:spPr>
          <a:xfrm>
            <a:off x="304800" y="914400"/>
            <a:ext cx="8534400" cy="5410200"/>
          </a:xfrm>
          <a:prstGeom prst="rect">
            <a:avLst/>
          </a:prstGeom>
          <a:noFill/>
          <a:ln>
            <a:noFill/>
          </a:ln>
        </p:spPr>
        <p:txBody>
          <a:bodyPr spcFirstLastPara="1" wrap="square" lIns="45700" tIns="45700" rIns="45700" bIns="45700" anchor="t" anchorCtr="0">
            <a:normAutofit fontScale="92500" lnSpcReduction="10000"/>
          </a:bodyPr>
          <a:lstStyle/>
          <a:p>
            <a:pPr marL="342900" lvl="0" indent="-342900" algn="l" rtl="0">
              <a:lnSpc>
                <a:spcPct val="100000"/>
              </a:lnSpc>
              <a:spcBef>
                <a:spcPts val="0"/>
              </a:spcBef>
              <a:spcAft>
                <a:spcPts val="0"/>
              </a:spcAft>
              <a:buClr>
                <a:srgbClr val="000000"/>
              </a:buClr>
              <a:buSzPts val="2800"/>
              <a:buFont typeface="Arial"/>
              <a:buChar char="•"/>
            </a:pPr>
            <a:r>
              <a:rPr lang="en-US" sz="2800" b="1">
                <a:solidFill>
                  <a:srgbClr val="000000"/>
                </a:solidFill>
              </a:rPr>
              <a:t>proteins</a:t>
            </a:r>
            <a:r>
              <a:rPr lang="en-US" b="0"/>
              <a:t> are more concentrated than bicarbonate or phosphate systems,</a:t>
            </a:r>
            <a:r>
              <a:rPr lang="en-US" sz="2800" b="1">
                <a:solidFill>
                  <a:srgbClr val="000000"/>
                </a:solidFill>
              </a:rPr>
              <a:t> especially in the ICF</a:t>
            </a:r>
            <a:endParaRPr/>
          </a:p>
          <a:p>
            <a:pPr marL="342900" lvl="0" indent="-165100" algn="l" rtl="0">
              <a:lnSpc>
                <a:spcPct val="100000"/>
              </a:lnSpc>
              <a:spcBef>
                <a:spcPts val="700"/>
              </a:spcBef>
              <a:spcAft>
                <a:spcPts val="0"/>
              </a:spcAft>
              <a:buClr>
                <a:srgbClr val="000000"/>
              </a:buClr>
              <a:buSzPts val="2800"/>
              <a:buFont typeface="Arial"/>
              <a:buNone/>
            </a:pPr>
            <a:endParaRPr sz="2800" b="1">
              <a:solidFill>
                <a:srgbClr val="000000"/>
              </a:solidFill>
            </a:endParaRPr>
          </a:p>
          <a:p>
            <a:pPr marL="342900" lvl="0" indent="-342900" algn="l" rtl="0">
              <a:lnSpc>
                <a:spcPct val="100000"/>
              </a:lnSpc>
              <a:spcBef>
                <a:spcPts val="600"/>
              </a:spcBef>
              <a:spcAft>
                <a:spcPts val="0"/>
              </a:spcAft>
              <a:buClr>
                <a:srgbClr val="000000"/>
              </a:buClr>
              <a:buSzPts val="2800"/>
              <a:buFont typeface="Arial"/>
              <a:buChar char="•"/>
            </a:pPr>
            <a:r>
              <a:rPr lang="en-US" sz="2800" b="1">
                <a:solidFill>
                  <a:srgbClr val="000000"/>
                </a:solidFill>
              </a:rPr>
              <a:t>protein buffer system </a:t>
            </a:r>
            <a:r>
              <a:rPr lang="en-US" b="0"/>
              <a:t>accounts for about three-quarters of all chemical buffering in the body fluids</a:t>
            </a:r>
            <a:endParaRPr b="0"/>
          </a:p>
          <a:p>
            <a:pPr marL="342900" lvl="0" indent="-190500" algn="l" rtl="0">
              <a:lnSpc>
                <a:spcPct val="100000"/>
              </a:lnSpc>
              <a:spcBef>
                <a:spcPts val="700"/>
              </a:spcBef>
              <a:spcAft>
                <a:spcPts val="0"/>
              </a:spcAft>
              <a:buClr>
                <a:srgbClr val="000000"/>
              </a:buClr>
              <a:buSzPts val="2400"/>
              <a:buFont typeface="Arial"/>
              <a:buNone/>
            </a:pPr>
            <a:endParaRPr b="0"/>
          </a:p>
          <a:p>
            <a:pPr marL="342900" lvl="0" indent="-342900" algn="l" rtl="0">
              <a:lnSpc>
                <a:spcPct val="100000"/>
              </a:lnSpc>
              <a:spcBef>
                <a:spcPts val="600"/>
              </a:spcBef>
              <a:spcAft>
                <a:spcPts val="0"/>
              </a:spcAft>
              <a:buClr>
                <a:srgbClr val="000000"/>
              </a:buClr>
              <a:buSzPts val="2800"/>
              <a:buFont typeface="Arial"/>
              <a:buChar char="•"/>
            </a:pPr>
            <a:r>
              <a:rPr lang="en-US" sz="2800">
                <a:solidFill>
                  <a:srgbClr val="000000"/>
                </a:solidFill>
              </a:rPr>
              <a:t>protein buffering ability is due to certain side groups of their amino acid residues</a:t>
            </a:r>
            <a:endParaRPr/>
          </a:p>
          <a:p>
            <a:pPr marL="342900" lvl="0" indent="-165100" algn="l" rtl="0">
              <a:lnSpc>
                <a:spcPct val="100000"/>
              </a:lnSpc>
              <a:spcBef>
                <a:spcPts val="700"/>
              </a:spcBef>
              <a:spcAft>
                <a:spcPts val="0"/>
              </a:spcAft>
              <a:buClr>
                <a:srgbClr val="000000"/>
              </a:buClr>
              <a:buSzPts val="2800"/>
              <a:buFont typeface="Arial"/>
              <a:buNone/>
            </a:pPr>
            <a:endParaRPr sz="2800">
              <a:solidFill>
                <a:srgbClr val="000000"/>
              </a:solidFill>
            </a:endParaRPr>
          </a:p>
          <a:p>
            <a:pPr marL="342900" lvl="0" indent="-342900" algn="l" rtl="0">
              <a:lnSpc>
                <a:spcPct val="100000"/>
              </a:lnSpc>
              <a:spcBef>
                <a:spcPts val="600"/>
              </a:spcBef>
              <a:spcAft>
                <a:spcPts val="0"/>
              </a:spcAft>
              <a:buClr>
                <a:srgbClr val="000000"/>
              </a:buClr>
              <a:buSzPts val="2800"/>
              <a:buFont typeface="Arial"/>
              <a:buChar char="•"/>
            </a:pPr>
            <a:r>
              <a:rPr lang="en-US" sz="2800" b="1">
                <a:solidFill>
                  <a:srgbClr val="000000"/>
                </a:solidFill>
              </a:rPr>
              <a:t>carboxyl (-COOH) side groups </a:t>
            </a:r>
            <a:r>
              <a:rPr lang="en-US" b="0"/>
              <a:t>which releases H</a:t>
            </a:r>
            <a:r>
              <a:rPr lang="en-US" b="0" baseline="30000"/>
              <a:t>+  </a:t>
            </a:r>
            <a:r>
              <a:rPr lang="en-US" b="0"/>
              <a:t>when pH begins to rise</a:t>
            </a:r>
            <a:endParaRPr sz="800" b="0"/>
          </a:p>
          <a:p>
            <a:pPr marL="342900" lvl="0" indent="-342900" algn="l" rtl="0">
              <a:lnSpc>
                <a:spcPct val="100000"/>
              </a:lnSpc>
              <a:spcBef>
                <a:spcPts val="600"/>
              </a:spcBef>
              <a:spcAft>
                <a:spcPts val="0"/>
              </a:spcAft>
              <a:buClr>
                <a:srgbClr val="000000"/>
              </a:buClr>
              <a:buSzPts val="2800"/>
              <a:buFont typeface="Arial"/>
              <a:buChar char="•"/>
            </a:pPr>
            <a:r>
              <a:rPr lang="en-US" sz="2800">
                <a:solidFill>
                  <a:srgbClr val="000000"/>
                </a:solidFill>
              </a:rPr>
              <a:t>others have </a:t>
            </a:r>
            <a:r>
              <a:rPr lang="en-US" b="1"/>
              <a:t>amino (-NH</a:t>
            </a:r>
            <a:r>
              <a:rPr lang="en-US" b="1" baseline="-25000"/>
              <a:t>2</a:t>
            </a:r>
            <a:r>
              <a:rPr lang="en-US" b="1"/>
              <a:t>) side groups </a:t>
            </a:r>
            <a:r>
              <a:rPr lang="en-US" sz="2800">
                <a:solidFill>
                  <a:srgbClr val="000000"/>
                </a:solidFill>
              </a:rPr>
              <a:t>that bind H</a:t>
            </a:r>
            <a:r>
              <a:rPr lang="en-US" baseline="30000"/>
              <a:t>+  </a:t>
            </a:r>
            <a:r>
              <a:rPr lang="en-US" sz="2800">
                <a:solidFill>
                  <a:srgbClr val="000000"/>
                </a:solidFill>
              </a:rPr>
              <a:t>when pH gets too low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35"/>
        <p:cNvGrpSpPr/>
        <p:nvPr/>
      </p:nvGrpSpPr>
      <p:grpSpPr>
        <a:xfrm>
          <a:off x="0" y="0"/>
          <a:ext cx="0" cy="0"/>
          <a:chOff x="0" y="0"/>
          <a:chExt cx="0" cy="0"/>
        </a:xfrm>
      </p:grpSpPr>
      <p:sp>
        <p:nvSpPr>
          <p:cNvPr id="836" name="Google Shape;836;p70"/>
          <p:cNvSpPr txBox="1">
            <a:spLocks noGrp="1"/>
          </p:cNvSpPr>
          <p:nvPr>
            <p:ph type="sldNum" idx="4294967295"/>
          </p:nvPr>
        </p:nvSpPr>
        <p:spPr>
          <a:xfrm>
            <a:off x="8842092" y="6324600"/>
            <a:ext cx="301908" cy="288824"/>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1">
                <a:solidFill>
                  <a:srgbClr val="000000"/>
                </a:solidFill>
              </a:rPr>
              <a:t>9</a:t>
            </a:fld>
            <a:endParaRPr/>
          </a:p>
        </p:txBody>
      </p:sp>
      <p:sp>
        <p:nvSpPr>
          <p:cNvPr id="837" name="Google Shape;837;p70"/>
          <p:cNvSpPr txBox="1">
            <a:spLocks noGrp="1"/>
          </p:cNvSpPr>
          <p:nvPr>
            <p:ph type="title" idx="4294967295"/>
          </p:nvPr>
        </p:nvSpPr>
        <p:spPr>
          <a:xfrm>
            <a:off x="-1" y="76200"/>
            <a:ext cx="9144002" cy="762000"/>
          </a:xfrm>
          <a:prstGeom prst="rect">
            <a:avLst/>
          </a:prstGeom>
          <a:noFill/>
          <a:ln>
            <a:noFill/>
          </a:ln>
        </p:spPr>
        <p:txBody>
          <a:bodyPr spcFirstLastPara="1" wrap="square" lIns="45700" tIns="45700" rIns="45700" bIns="45700" anchor="ctr" anchorCtr="0">
            <a:normAutofit/>
          </a:bodyPr>
          <a:lstStyle/>
          <a:p>
            <a:pPr marL="0" marR="0" lvl="0" indent="0" algn="ctr" rtl="0">
              <a:lnSpc>
                <a:spcPct val="100000"/>
              </a:lnSpc>
              <a:spcBef>
                <a:spcPts val="0"/>
              </a:spcBef>
              <a:spcAft>
                <a:spcPts val="0"/>
              </a:spcAft>
              <a:buClr>
                <a:srgbClr val="000000"/>
              </a:buClr>
              <a:buSzPts val="4400"/>
              <a:buFont typeface="Arial"/>
              <a:buNone/>
            </a:pPr>
            <a:r>
              <a:rPr lang="en-US" sz="4400" b="1"/>
              <a:t>Respiratory Control of pH</a:t>
            </a:r>
            <a:endParaRPr/>
          </a:p>
        </p:txBody>
      </p:sp>
      <p:sp>
        <p:nvSpPr>
          <p:cNvPr id="838" name="Google Shape;838;p70"/>
          <p:cNvSpPr txBox="1">
            <a:spLocks noGrp="1"/>
          </p:cNvSpPr>
          <p:nvPr>
            <p:ph type="body" idx="4294967295"/>
          </p:nvPr>
        </p:nvSpPr>
        <p:spPr>
          <a:xfrm>
            <a:off x="304800" y="838200"/>
            <a:ext cx="8458200" cy="5715000"/>
          </a:xfrm>
          <a:prstGeom prst="rect">
            <a:avLst/>
          </a:prstGeom>
          <a:noFill/>
          <a:ln>
            <a:noFill/>
          </a:ln>
        </p:spPr>
        <p:txBody>
          <a:bodyPr spcFirstLastPara="1" wrap="square" lIns="45700" tIns="45700" rIns="45700" bIns="45700" anchor="t" anchorCtr="0">
            <a:normAutofit lnSpcReduction="10000"/>
          </a:bodyPr>
          <a:lstStyle/>
          <a:p>
            <a:pPr marL="342900" lvl="0" indent="-342900" algn="l" rtl="0">
              <a:lnSpc>
                <a:spcPct val="100000"/>
              </a:lnSpc>
              <a:spcBef>
                <a:spcPts val="0"/>
              </a:spcBef>
              <a:spcAft>
                <a:spcPts val="0"/>
              </a:spcAft>
              <a:buClr>
                <a:srgbClr val="000000"/>
              </a:buClr>
              <a:buSzPts val="2400"/>
              <a:buFont typeface="Arial"/>
              <a:buChar char="•"/>
            </a:pPr>
            <a:r>
              <a:rPr lang="en-US">
                <a:solidFill>
                  <a:srgbClr val="000000"/>
                </a:solidFill>
              </a:rPr>
              <a:t>basis for the strong </a:t>
            </a:r>
            <a:r>
              <a:rPr lang="en-US" b="1"/>
              <a:t>buffering capacity of the respiratory system</a:t>
            </a:r>
            <a:endParaRPr/>
          </a:p>
          <a:p>
            <a:pPr marL="742950" lvl="1" indent="-285750" algn="l" rtl="0">
              <a:lnSpc>
                <a:spcPct val="100000"/>
              </a:lnSpc>
              <a:spcBef>
                <a:spcPts val="0"/>
              </a:spcBef>
              <a:spcAft>
                <a:spcPts val="0"/>
              </a:spcAft>
              <a:buClr>
                <a:srgbClr val="000000"/>
              </a:buClr>
              <a:buSzPts val="2000"/>
              <a:buFont typeface="Arial"/>
              <a:buChar char="–"/>
            </a:pPr>
            <a:r>
              <a:rPr lang="en-US" sz="2000">
                <a:solidFill>
                  <a:srgbClr val="000000"/>
                </a:solidFill>
              </a:rPr>
              <a:t>the addition of CO</a:t>
            </a:r>
            <a:r>
              <a:rPr lang="en-US" baseline="-25000"/>
              <a:t>2</a:t>
            </a:r>
            <a:r>
              <a:rPr lang="en-US" sz="2000">
                <a:solidFill>
                  <a:srgbClr val="000000"/>
                </a:solidFill>
              </a:rPr>
              <a:t> to the body fluids raises the H</a:t>
            </a:r>
            <a:r>
              <a:rPr lang="en-US" baseline="30000"/>
              <a:t>+</a:t>
            </a:r>
            <a:r>
              <a:rPr lang="en-US" sz="2000">
                <a:solidFill>
                  <a:srgbClr val="000000"/>
                </a:solidFill>
              </a:rPr>
              <a:t> concentration and lowers pH</a:t>
            </a:r>
            <a:endParaRPr/>
          </a:p>
          <a:p>
            <a:pPr marL="742950" lvl="1" indent="-285750" algn="l" rtl="0">
              <a:lnSpc>
                <a:spcPct val="100000"/>
              </a:lnSpc>
              <a:spcBef>
                <a:spcPts val="0"/>
              </a:spcBef>
              <a:spcAft>
                <a:spcPts val="0"/>
              </a:spcAft>
              <a:buClr>
                <a:srgbClr val="000000"/>
              </a:buClr>
              <a:buSzPts val="2000"/>
              <a:buFont typeface="Arial"/>
              <a:buChar char="–"/>
            </a:pPr>
            <a:r>
              <a:rPr lang="en-US" sz="2000">
                <a:solidFill>
                  <a:srgbClr val="000000"/>
                </a:solidFill>
              </a:rPr>
              <a:t>the removal of CO</a:t>
            </a:r>
            <a:r>
              <a:rPr lang="en-US" baseline="-25000"/>
              <a:t>2</a:t>
            </a:r>
            <a:r>
              <a:rPr lang="en-US" sz="2000">
                <a:solidFill>
                  <a:srgbClr val="000000"/>
                </a:solidFill>
              </a:rPr>
              <a:t> has the opposite effects</a:t>
            </a:r>
            <a:endParaRPr/>
          </a:p>
          <a:p>
            <a:pPr marL="742950" lvl="1" indent="-158750" algn="l" rtl="0">
              <a:lnSpc>
                <a:spcPct val="100000"/>
              </a:lnSpc>
              <a:spcBef>
                <a:spcPts val="0"/>
              </a:spcBef>
              <a:spcAft>
                <a:spcPts val="0"/>
              </a:spcAft>
              <a:buClr>
                <a:srgbClr val="000000"/>
              </a:buClr>
              <a:buSzPts val="2000"/>
              <a:buFont typeface="Arial"/>
              <a:buNone/>
            </a:pPr>
            <a:endParaRPr sz="2000">
              <a:solidFill>
                <a:srgbClr val="000000"/>
              </a:solidFill>
            </a:endParaRPr>
          </a:p>
          <a:p>
            <a:pPr marL="342900" lvl="0" indent="-342900" algn="l" rtl="0">
              <a:lnSpc>
                <a:spcPct val="100000"/>
              </a:lnSpc>
              <a:spcBef>
                <a:spcPts val="500"/>
              </a:spcBef>
              <a:spcAft>
                <a:spcPts val="0"/>
              </a:spcAft>
              <a:buClr>
                <a:srgbClr val="000000"/>
              </a:buClr>
              <a:buSzPts val="2400"/>
              <a:buFont typeface="Arial"/>
              <a:buChar char="•"/>
            </a:pPr>
            <a:r>
              <a:rPr lang="en-US">
                <a:solidFill>
                  <a:srgbClr val="000000"/>
                </a:solidFill>
              </a:rPr>
              <a:t>neutralizes 2 to 3 times as much acid as chemical buffers</a:t>
            </a:r>
            <a:endParaRPr/>
          </a:p>
          <a:p>
            <a:pPr marL="342900" lvl="0" indent="-190500" algn="l" rtl="0">
              <a:lnSpc>
                <a:spcPct val="100000"/>
              </a:lnSpc>
              <a:spcBef>
                <a:spcPts val="700"/>
              </a:spcBef>
              <a:spcAft>
                <a:spcPts val="0"/>
              </a:spcAft>
              <a:buClr>
                <a:srgbClr val="000000"/>
              </a:buClr>
              <a:buSzPts val="2400"/>
              <a:buFont typeface="Arial"/>
              <a:buNone/>
            </a:pPr>
            <a:endParaRPr>
              <a:solidFill>
                <a:srgbClr val="000000"/>
              </a:solidFill>
            </a:endParaRPr>
          </a:p>
          <a:p>
            <a:pPr marL="342900" lvl="0" indent="-342900" algn="l" rtl="0">
              <a:lnSpc>
                <a:spcPct val="100000"/>
              </a:lnSpc>
              <a:spcBef>
                <a:spcPts val="500"/>
              </a:spcBef>
              <a:spcAft>
                <a:spcPts val="0"/>
              </a:spcAft>
              <a:buClr>
                <a:srgbClr val="000000"/>
              </a:buClr>
              <a:buSzPts val="2400"/>
              <a:buFont typeface="Arial"/>
              <a:buChar char="•"/>
            </a:pPr>
            <a:r>
              <a:rPr lang="en-US">
                <a:solidFill>
                  <a:srgbClr val="000000"/>
                </a:solidFill>
              </a:rPr>
              <a:t>CO</a:t>
            </a:r>
            <a:r>
              <a:rPr lang="en-US" baseline="-25000"/>
              <a:t>2</a:t>
            </a:r>
            <a:r>
              <a:rPr lang="en-US">
                <a:solidFill>
                  <a:srgbClr val="000000"/>
                </a:solidFill>
              </a:rPr>
              <a:t> is constantly produced by </a:t>
            </a:r>
            <a:r>
              <a:rPr lang="en-US" b="1"/>
              <a:t>aerobic metabolism</a:t>
            </a:r>
            <a:endParaRPr b="1"/>
          </a:p>
          <a:p>
            <a:pPr marL="742950" lvl="1" indent="-285750" algn="l" rtl="0">
              <a:lnSpc>
                <a:spcPct val="100000"/>
              </a:lnSpc>
              <a:spcBef>
                <a:spcPts val="0"/>
              </a:spcBef>
              <a:spcAft>
                <a:spcPts val="0"/>
              </a:spcAft>
              <a:buClr>
                <a:srgbClr val="000000"/>
              </a:buClr>
              <a:buSzPts val="2000"/>
              <a:buFont typeface="Arial"/>
              <a:buChar char="–"/>
            </a:pPr>
            <a:r>
              <a:rPr lang="en-US" sz="2000">
                <a:solidFill>
                  <a:srgbClr val="000000"/>
                </a:solidFill>
              </a:rPr>
              <a:t>normally eliminated by the lungs at an equivalent rate</a:t>
            </a:r>
            <a:endParaRPr/>
          </a:p>
          <a:p>
            <a:pPr marL="742950" lvl="1" indent="-285750" algn="l" rtl="0">
              <a:lnSpc>
                <a:spcPct val="80000"/>
              </a:lnSpc>
              <a:spcBef>
                <a:spcPts val="0"/>
              </a:spcBef>
              <a:spcAft>
                <a:spcPts val="0"/>
              </a:spcAft>
              <a:buClr>
                <a:srgbClr val="000000"/>
              </a:buClr>
              <a:buSzPts val="2000"/>
              <a:buFont typeface="Arial"/>
              <a:buChar char="–"/>
            </a:pPr>
            <a:r>
              <a:rPr lang="en-US" sz="2000">
                <a:solidFill>
                  <a:srgbClr val="000000"/>
                </a:solidFill>
              </a:rPr>
              <a:t>CO</a:t>
            </a:r>
            <a:r>
              <a:rPr lang="en-US" baseline="-25000"/>
              <a:t>2</a:t>
            </a:r>
            <a:r>
              <a:rPr lang="en-US" sz="2000">
                <a:solidFill>
                  <a:srgbClr val="000000"/>
                </a:solidFill>
              </a:rPr>
              <a:t> + H</a:t>
            </a:r>
            <a:r>
              <a:rPr lang="en-US" baseline="-25000"/>
              <a:t>2</a:t>
            </a:r>
            <a:r>
              <a:rPr lang="en-US" sz="2000">
                <a:solidFill>
                  <a:srgbClr val="000000"/>
                </a:solidFill>
              </a:rPr>
              <a:t>O </a:t>
            </a:r>
            <a:r>
              <a:rPr lang="en-US" sz="2800">
                <a:latin typeface="Noto Sans Symbols"/>
                <a:ea typeface="Noto Sans Symbols"/>
                <a:cs typeface="Noto Sans Symbols"/>
                <a:sym typeface="Noto Sans Symbols"/>
              </a:rPr>
              <a:t>→</a:t>
            </a:r>
            <a:r>
              <a:rPr lang="en-US" sz="2000">
                <a:solidFill>
                  <a:srgbClr val="000000"/>
                </a:solidFill>
              </a:rPr>
              <a:t> H</a:t>
            </a:r>
            <a:r>
              <a:rPr lang="en-US" baseline="-25000"/>
              <a:t>2</a:t>
            </a:r>
            <a:r>
              <a:rPr lang="en-US" sz="2000">
                <a:solidFill>
                  <a:srgbClr val="000000"/>
                </a:solidFill>
              </a:rPr>
              <a:t>CO</a:t>
            </a:r>
            <a:r>
              <a:rPr lang="en-US" baseline="-25000"/>
              <a:t>3</a:t>
            </a:r>
            <a:r>
              <a:rPr lang="en-US" sz="2000">
                <a:solidFill>
                  <a:srgbClr val="000000"/>
                </a:solidFill>
              </a:rPr>
              <a:t> </a:t>
            </a:r>
            <a:r>
              <a:rPr lang="en-US" sz="2800">
                <a:latin typeface="Noto Sans Symbols"/>
                <a:ea typeface="Noto Sans Symbols"/>
                <a:cs typeface="Noto Sans Symbols"/>
                <a:sym typeface="Noto Sans Symbols"/>
              </a:rPr>
              <a:t>→</a:t>
            </a:r>
            <a:r>
              <a:rPr lang="en-US" sz="2000">
                <a:solidFill>
                  <a:srgbClr val="000000"/>
                </a:solidFill>
              </a:rPr>
              <a:t> HCO</a:t>
            </a:r>
            <a:r>
              <a:rPr lang="en-US" baseline="-25000"/>
              <a:t>3</a:t>
            </a:r>
            <a:r>
              <a:rPr lang="en-US" baseline="30000"/>
              <a:t>-</a:t>
            </a:r>
            <a:r>
              <a:rPr lang="en-US" sz="2000">
                <a:solidFill>
                  <a:srgbClr val="000000"/>
                </a:solidFill>
              </a:rPr>
              <a:t> + H</a:t>
            </a:r>
            <a:r>
              <a:rPr lang="en-US" baseline="30000"/>
              <a:t>+ </a:t>
            </a:r>
            <a:endParaRPr/>
          </a:p>
          <a:p>
            <a:pPr marL="1143000" lvl="2" indent="-228600" algn="l" rtl="0">
              <a:lnSpc>
                <a:spcPct val="80000"/>
              </a:lnSpc>
              <a:spcBef>
                <a:spcPts val="0"/>
              </a:spcBef>
              <a:spcAft>
                <a:spcPts val="0"/>
              </a:spcAft>
              <a:buClr>
                <a:srgbClr val="000000"/>
              </a:buClr>
              <a:buSzPts val="2000"/>
              <a:buFont typeface="Arial"/>
              <a:buChar char="•"/>
            </a:pPr>
            <a:r>
              <a:rPr lang="en-US" sz="2000">
                <a:solidFill>
                  <a:srgbClr val="000000"/>
                </a:solidFill>
              </a:rPr>
              <a:t>lowers pH by releasing H</a:t>
            </a:r>
            <a:r>
              <a:rPr lang="en-US" baseline="30000"/>
              <a:t>+</a:t>
            </a:r>
            <a:r>
              <a:rPr lang="en-US" sz="1800" baseline="30000"/>
              <a:t> </a:t>
            </a:r>
            <a:endParaRPr sz="1800"/>
          </a:p>
          <a:p>
            <a:pPr marL="742950" lvl="1" indent="-285750" algn="l" rtl="0">
              <a:lnSpc>
                <a:spcPct val="80000"/>
              </a:lnSpc>
              <a:spcBef>
                <a:spcPts val="0"/>
              </a:spcBef>
              <a:spcAft>
                <a:spcPts val="0"/>
              </a:spcAft>
              <a:buClr>
                <a:srgbClr val="000000"/>
              </a:buClr>
              <a:buSzPts val="2000"/>
              <a:buFont typeface="Arial"/>
              <a:buChar char="–"/>
            </a:pPr>
            <a:r>
              <a:rPr lang="en-US" sz="2000">
                <a:solidFill>
                  <a:srgbClr val="000000"/>
                </a:solidFill>
              </a:rPr>
              <a:t>CO</a:t>
            </a:r>
            <a:r>
              <a:rPr lang="en-US" baseline="-25000"/>
              <a:t>2  </a:t>
            </a:r>
            <a:r>
              <a:rPr lang="en-US" sz="2000">
                <a:solidFill>
                  <a:srgbClr val="000000"/>
                </a:solidFill>
              </a:rPr>
              <a:t>(expired) + H</a:t>
            </a:r>
            <a:r>
              <a:rPr lang="en-US" baseline="-25000"/>
              <a:t>2</a:t>
            </a:r>
            <a:r>
              <a:rPr lang="en-US" sz="2000">
                <a:solidFill>
                  <a:srgbClr val="000000"/>
                </a:solidFill>
              </a:rPr>
              <a:t>O </a:t>
            </a:r>
            <a:r>
              <a:rPr lang="en-US" sz="2800">
                <a:latin typeface="Noto Sans Symbols"/>
                <a:ea typeface="Noto Sans Symbols"/>
                <a:cs typeface="Noto Sans Symbols"/>
                <a:sym typeface="Noto Sans Symbols"/>
              </a:rPr>
              <a:t>←</a:t>
            </a:r>
            <a:r>
              <a:rPr lang="en-US" sz="2000">
                <a:solidFill>
                  <a:srgbClr val="000000"/>
                </a:solidFill>
              </a:rPr>
              <a:t> H</a:t>
            </a:r>
            <a:r>
              <a:rPr lang="en-US" baseline="-25000"/>
              <a:t>2</a:t>
            </a:r>
            <a:r>
              <a:rPr lang="en-US" sz="2000">
                <a:solidFill>
                  <a:srgbClr val="000000"/>
                </a:solidFill>
              </a:rPr>
              <a:t>CO</a:t>
            </a:r>
            <a:r>
              <a:rPr lang="en-US" baseline="-25000"/>
              <a:t>3</a:t>
            </a:r>
            <a:r>
              <a:rPr lang="en-US" sz="2000">
                <a:solidFill>
                  <a:srgbClr val="000000"/>
                </a:solidFill>
              </a:rPr>
              <a:t> </a:t>
            </a:r>
            <a:r>
              <a:rPr lang="en-US" sz="2800">
                <a:latin typeface="Noto Sans Symbols"/>
                <a:ea typeface="Noto Sans Symbols"/>
                <a:cs typeface="Noto Sans Symbols"/>
                <a:sym typeface="Noto Sans Symbols"/>
              </a:rPr>
              <a:t>←</a:t>
            </a:r>
            <a:r>
              <a:rPr lang="en-US" sz="2000">
                <a:solidFill>
                  <a:srgbClr val="000000"/>
                </a:solidFill>
              </a:rPr>
              <a:t> HCO</a:t>
            </a:r>
            <a:r>
              <a:rPr lang="en-US" baseline="-25000"/>
              <a:t>3</a:t>
            </a:r>
            <a:r>
              <a:rPr lang="en-US" baseline="30000"/>
              <a:t>-</a:t>
            </a:r>
            <a:r>
              <a:rPr lang="en-US" sz="2000">
                <a:solidFill>
                  <a:srgbClr val="000000"/>
                </a:solidFill>
              </a:rPr>
              <a:t> + H</a:t>
            </a:r>
            <a:r>
              <a:rPr lang="en-US" baseline="30000"/>
              <a:t>+</a:t>
            </a:r>
            <a:endParaRPr baseline="30000"/>
          </a:p>
          <a:p>
            <a:pPr marL="1143000" lvl="2" indent="-228600" algn="l" rtl="0">
              <a:lnSpc>
                <a:spcPct val="80000"/>
              </a:lnSpc>
              <a:spcBef>
                <a:spcPts val="0"/>
              </a:spcBef>
              <a:spcAft>
                <a:spcPts val="0"/>
              </a:spcAft>
              <a:buClr>
                <a:srgbClr val="000000"/>
              </a:buClr>
              <a:buSzPts val="2000"/>
              <a:buFont typeface="Arial"/>
              <a:buChar char="•"/>
            </a:pPr>
            <a:r>
              <a:rPr lang="en-US" sz="2000">
                <a:solidFill>
                  <a:srgbClr val="000000"/>
                </a:solidFill>
              </a:rPr>
              <a:t>raises pH by binding H</a:t>
            </a:r>
            <a:r>
              <a:rPr lang="en-US" baseline="30000"/>
              <a:t>+ </a:t>
            </a:r>
            <a:endParaRPr baseline="30000"/>
          </a:p>
          <a:p>
            <a:pPr marL="1143000" lvl="2" indent="-76200" algn="l" rtl="0">
              <a:lnSpc>
                <a:spcPct val="80000"/>
              </a:lnSpc>
              <a:spcBef>
                <a:spcPts val="0"/>
              </a:spcBef>
              <a:spcAft>
                <a:spcPts val="0"/>
              </a:spcAft>
              <a:buClr>
                <a:srgbClr val="000000"/>
              </a:buClr>
              <a:buSzPts val="2400"/>
              <a:buFont typeface="Arial"/>
              <a:buNone/>
            </a:pPr>
            <a:endParaRPr baseline="30000"/>
          </a:p>
          <a:p>
            <a:pPr marL="342900" lvl="0" indent="-342900" algn="l" rtl="0">
              <a:lnSpc>
                <a:spcPct val="100000"/>
              </a:lnSpc>
              <a:spcBef>
                <a:spcPts val="500"/>
              </a:spcBef>
              <a:spcAft>
                <a:spcPts val="0"/>
              </a:spcAft>
              <a:buClr>
                <a:srgbClr val="000000"/>
              </a:buClr>
              <a:buSzPts val="2400"/>
              <a:buFont typeface="Arial"/>
              <a:buChar char="•"/>
            </a:pPr>
            <a:r>
              <a:rPr lang="en-US">
                <a:solidFill>
                  <a:srgbClr val="000000"/>
                </a:solidFill>
              </a:rPr>
              <a:t>increased CO</a:t>
            </a:r>
            <a:r>
              <a:rPr lang="en-US" baseline="-25000"/>
              <a:t>2</a:t>
            </a:r>
            <a:r>
              <a:rPr lang="en-US">
                <a:solidFill>
                  <a:srgbClr val="000000"/>
                </a:solidFill>
              </a:rPr>
              <a:t> and decreased pH stimulate pulmonary ventilation, while an increased pH inhibits pulmonary ventilation</a:t>
            </a:r>
            <a:endParaRPr/>
          </a:p>
        </p:txBody>
      </p:sp>
    </p:spTree>
  </p:cSld>
  <p:clrMapOvr>
    <a:masterClrMapping/>
  </p:clrMapOvr>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3426</Words>
  <Application>Microsoft Office PowerPoint</Application>
  <PresentationFormat>Экран (4:3)</PresentationFormat>
  <Paragraphs>455</Paragraphs>
  <Slides>31</Slides>
  <Notes>23</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31</vt:i4>
      </vt:variant>
    </vt:vector>
  </HeadingPairs>
  <TitlesOfParts>
    <vt:vector size="41" baseType="lpstr">
      <vt:lpstr>Arial</vt:lpstr>
      <vt:lpstr>Noto Sans Symbols</vt:lpstr>
      <vt:lpstr>Times New Roman</vt:lpstr>
      <vt:lpstr>Book Antiqua</vt:lpstr>
      <vt:lpstr>Calibri</vt:lpstr>
      <vt:lpstr>Symbol</vt:lpstr>
      <vt:lpstr>Georgia</vt:lpstr>
      <vt:lpstr>Merriweather Sans</vt:lpstr>
      <vt:lpstr>Trebuchet MS</vt:lpstr>
      <vt:lpstr>White</vt:lpstr>
      <vt:lpstr>Презентация PowerPoint</vt:lpstr>
      <vt:lpstr>LEARNING OUTCOMES</vt:lpstr>
      <vt:lpstr>Acid-Base Balance</vt:lpstr>
      <vt:lpstr>Acids and Bases</vt:lpstr>
      <vt:lpstr>Buffers</vt:lpstr>
      <vt:lpstr>Bicarbonate Buffer System</vt:lpstr>
      <vt:lpstr>Phosphate Buffer System</vt:lpstr>
      <vt:lpstr>Protein Buffer System</vt:lpstr>
      <vt:lpstr>Respiratory Control of pH</vt:lpstr>
      <vt:lpstr>Renal Control of pH</vt:lpstr>
      <vt:lpstr>H+ Secretion and Excretion in Kidney</vt:lpstr>
      <vt:lpstr>Limiting pH</vt:lpstr>
      <vt:lpstr>Buffering Mechanisms in Urine</vt:lpstr>
      <vt:lpstr>Acid-Base Balance</vt:lpstr>
      <vt:lpstr>Disorders of Acid-Base Balance</vt:lpstr>
      <vt:lpstr>Disorders of Acid-Base Balance</vt:lpstr>
      <vt:lpstr>Disorders of Acid-Base Balances</vt:lpstr>
      <vt:lpstr>Disorders of Acid-Base Balances</vt:lpstr>
      <vt:lpstr>Compensation for Acid-Base Imbalances</vt:lpstr>
      <vt:lpstr>Compensation for Acid-Base Imbalances</vt:lpstr>
      <vt:lpstr>Fluid Replacement Therapy</vt:lpstr>
      <vt:lpstr>Fluid Replacement Therapy</vt:lpstr>
      <vt:lpstr>Fluid Replacement Therapy</vt:lpstr>
      <vt:lpstr>Why Homeostasis Is Important to Everyday Activities </vt:lpstr>
      <vt:lpstr>Questions </vt:lpstr>
      <vt:lpstr>Part II – Is Blake Going to Be Okay? </vt:lpstr>
      <vt:lpstr>Questions </vt:lpstr>
      <vt:lpstr>Презентация PowerPoint</vt:lpstr>
      <vt:lpstr>Part III – Mixing Alcohol with Energy Drinks </vt:lpstr>
      <vt:lpstr>Abstract </vt:lpstr>
      <vt:lpstr>Questions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cp:lastModifiedBy>Пользователь Windows</cp:lastModifiedBy>
  <cp:revision>2</cp:revision>
  <dcterms:modified xsi:type="dcterms:W3CDTF">2020-09-11T11:49:20Z</dcterms:modified>
</cp:coreProperties>
</file>